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325" r:id="rId4"/>
    <p:sldId id="308" r:id="rId5"/>
    <p:sldId id="309" r:id="rId6"/>
    <p:sldId id="327" r:id="rId7"/>
    <p:sldId id="304" r:id="rId8"/>
    <p:sldId id="314" r:id="rId9"/>
    <p:sldId id="329" r:id="rId10"/>
    <p:sldId id="330" r:id="rId11"/>
    <p:sldId id="336" r:id="rId12"/>
    <p:sldId id="337" r:id="rId13"/>
    <p:sldId id="319" r:id="rId14"/>
    <p:sldId id="338" r:id="rId15"/>
    <p:sldId id="324" r:id="rId16"/>
    <p:sldId id="333" r:id="rId17"/>
    <p:sldId id="334" r:id="rId18"/>
    <p:sldId id="332" r:id="rId19"/>
    <p:sldId id="335" r:id="rId20"/>
    <p:sldId id="328" r:id="rId21"/>
    <p:sldId id="317" r:id="rId22"/>
    <p:sldId id="28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ADC7F3"/>
    <a:srgbClr val="FBFDA3"/>
    <a:srgbClr val="0E293C"/>
    <a:srgbClr val="00E1C6"/>
    <a:srgbClr val="184769"/>
    <a:srgbClr val="8EF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4679D-2528-3BEB-4C46-0F0E5CF0B22C}" v="2" dt="2020-12-14T23:02:22.431"/>
    <p1510:client id="{6A760E25-1D6F-6219-AB06-6A59472F54F0}" v="59" dt="2020-12-14T21:33:34.998"/>
    <p1510:client id="{7D11F243-4782-890D-DEA0-71379ADC0402}" v="615" dt="2020-12-15T13:13:57.103"/>
    <p1510:client id="{FA614B3E-21D2-FA95-5AB1-C4BE0D432847}" v="2" dt="2020-12-15T11:13:16.567"/>
  </p1510:revLst>
</p1510:revInfo>
</file>

<file path=ppt/tableStyles.xml><?xml version="1.0" encoding="utf-8"?>
<a:tblStyleLst xmlns:a="http://schemas.openxmlformats.org/drawingml/2006/main" def="{074A2D4D-594B-474D-B627-3E63BFF745F7}">
  <a:tblStyle styleId="{074A2D4D-594B-474D-B627-3E63BFF74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1" autoAdjust="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4143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823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55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566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37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55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2350 correct predictions, 1440 = 3790</a:t>
            </a:r>
          </a:p>
        </p:txBody>
      </p:sp>
    </p:spTree>
    <p:extLst>
      <p:ext uri="{BB962C8B-B14F-4D97-AF65-F5344CB8AC3E}">
        <p14:creationId xmlns:p14="http://schemas.microsoft.com/office/powerpoint/2010/main" val="1833315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2350 correct predictions, 1440 = 3790</a:t>
            </a:r>
          </a:p>
        </p:txBody>
      </p:sp>
    </p:spTree>
    <p:extLst>
      <p:ext uri="{BB962C8B-B14F-4D97-AF65-F5344CB8AC3E}">
        <p14:creationId xmlns:p14="http://schemas.microsoft.com/office/powerpoint/2010/main" val="184430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2350 correct predictions, 1440 = 3790</a:t>
            </a:r>
          </a:p>
        </p:txBody>
      </p:sp>
    </p:spTree>
    <p:extLst>
      <p:ext uri="{BB962C8B-B14F-4D97-AF65-F5344CB8AC3E}">
        <p14:creationId xmlns:p14="http://schemas.microsoft.com/office/powerpoint/2010/main" val="3037268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7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7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05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18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224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49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68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128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64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32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0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71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91232" y="4679665"/>
            <a:ext cx="517766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Presented by: Dimitra Kouvara</a:t>
            </a:r>
          </a:p>
        </p:txBody>
      </p:sp>
      <p:pic>
        <p:nvPicPr>
          <p:cNvPr id="18" name="Picture 17" descr="A picture containing room&#10;&#10;Description automatically generated">
            <a:extLst>
              <a:ext uri="{FF2B5EF4-FFF2-40B4-BE49-F238E27FC236}">
                <a16:creationId xmlns:a16="http://schemas.microsoft.com/office/drawing/2014/main" id="{8D73DAB6-0F45-41DD-BB15-419C2785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099" y="99275"/>
            <a:ext cx="806660" cy="78543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B77D959-5F05-4660-91AD-CE7543E15E30}"/>
              </a:ext>
            </a:extLst>
          </p:cNvPr>
          <p:cNvSpPr txBox="1">
            <a:spLocks/>
          </p:cNvSpPr>
          <p:nvPr/>
        </p:nvSpPr>
        <p:spPr>
          <a:xfrm>
            <a:off x="19149" y="297455"/>
            <a:ext cx="5177660" cy="11016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Advanced Machine Learning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ITC-6230 Winter 2022 </a:t>
            </a:r>
            <a:br>
              <a:rPr lang="en-US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859" y="1399142"/>
            <a:ext cx="284557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j-lt"/>
              </a:rPr>
              <a:t>Instructor: Dr.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Ioannis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 Christou</a:t>
            </a: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78521" y="217410"/>
            <a:ext cx="7663857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Regularization Techniques</a:t>
            </a:r>
          </a:p>
        </p:txBody>
      </p:sp>
      <p:sp>
        <p:nvSpPr>
          <p:cNvPr id="10" name="Google Shape;544;p32">
            <a:extLst>
              <a:ext uri="{FF2B5EF4-FFF2-40B4-BE49-F238E27FC236}">
                <a16:creationId xmlns:a16="http://schemas.microsoft.com/office/drawing/2014/main" id="{BF4934A6-3C31-4BC8-8613-82905A18D809}"/>
              </a:ext>
            </a:extLst>
          </p:cNvPr>
          <p:cNvSpPr txBox="1">
            <a:spLocks/>
          </p:cNvSpPr>
          <p:nvPr/>
        </p:nvSpPr>
        <p:spPr>
          <a:xfrm>
            <a:off x="774234" y="1893296"/>
            <a:ext cx="2857391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lvl="0" indent="0" algn="ctr">
              <a:buNone/>
            </a:pPr>
            <a:r>
              <a:rPr lang="en-US" sz="1600" dirty="0"/>
              <a:t>L2 regularization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796410-2DCA-42CB-9E0A-EC427851F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65"/>
          <a:stretch/>
        </p:blipFill>
        <p:spPr>
          <a:xfrm>
            <a:off x="4572000" y="1706102"/>
            <a:ext cx="3788012" cy="2118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E97D22-A9EA-40F2-9CF4-FED312E85AFB}"/>
              </a:ext>
            </a:extLst>
          </p:cNvPr>
          <p:cNvSpPr txBox="1"/>
          <p:nvPr/>
        </p:nvSpPr>
        <p:spPr>
          <a:xfrm>
            <a:off x="4572000" y="1237702"/>
            <a:ext cx="3788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C6DAEC"/>
                </a:solidFill>
                <a:latin typeface="Muli"/>
                <a:sym typeface="Muli"/>
              </a:rPr>
              <a:t>Dropout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3653D66-E551-491F-9C63-081BF0BC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5" y="2357522"/>
            <a:ext cx="2857391" cy="210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78521" y="153631"/>
            <a:ext cx="7663857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Updating weights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1A4101C4-CA4A-4B08-97A4-1D066624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57" y="887819"/>
            <a:ext cx="4572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544;p32">
                <a:extLst>
                  <a:ext uri="{FF2B5EF4-FFF2-40B4-BE49-F238E27FC236}">
                    <a16:creationId xmlns:a16="http://schemas.microsoft.com/office/drawing/2014/main" id="{17D47B26-9D97-4F2F-90BC-F0885D0C45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4257" y="887819"/>
                <a:ext cx="4009743" cy="3330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9pPr>
              </a:lstStyle>
              <a:p>
                <a:pPr algn="just"/>
                <a:r>
                  <a:rPr lang="en-US" dirty="0">
                    <a:solidFill>
                      <a:srgbClr val="C6DAEC"/>
                    </a:solidFill>
                    <a:latin typeface="Muli"/>
                    <a:sym typeface="Muli"/>
                  </a:rPr>
                  <a:t>Gradient Descent</a:t>
                </a:r>
              </a:p>
              <a:p>
                <a:pPr algn="just"/>
                <a:endParaRPr lang="en-US" dirty="0">
                  <a:solidFill>
                    <a:srgbClr val="C6DAEC"/>
                  </a:solidFill>
                  <a:latin typeface="Muli"/>
                  <a:sym typeface="Muli"/>
                </a:endParaRPr>
              </a:p>
              <a:p>
                <a:pPr algn="just"/>
                <a:r>
                  <a:rPr lang="en-US" dirty="0">
                    <a:solidFill>
                      <a:srgbClr val="C6DAEC"/>
                    </a:solidFill>
                    <a:latin typeface="Muli"/>
                    <a:sym typeface="Muli"/>
                  </a:rPr>
                  <a:t>Adam optimizer</a:t>
                </a:r>
              </a:p>
              <a:p>
                <a:pPr algn="just"/>
                <a:endParaRPr lang="en-US" dirty="0"/>
              </a:p>
              <a:p>
                <a:pPr marL="139700" indent="0" algn="just">
                  <a:buNone/>
                </a:pPr>
                <a:r>
                  <a:rPr lang="en-US" u="sng" dirty="0">
                    <a:solidFill>
                      <a:srgbClr val="C6DAEC"/>
                    </a:solidFill>
                    <a:latin typeface="Muli"/>
                    <a:sym typeface="Muli"/>
                  </a:rPr>
                  <a:t>Hyper-parameters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l-GR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l-GR" sz="1200" dirty="0"/>
                  <a:t> (</a:t>
                </a:r>
                <a:r>
                  <a:rPr lang="en-US" sz="1200" dirty="0"/>
                  <a:t>learning rate)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/>
                  <a:t> (exponential decay rate for the 1rst moment estimates)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/>
                  <a:t> (exponential decay rate for the 2nd moment estimates)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200" dirty="0"/>
                  <a:t> (small number to prevent division by zero)</a:t>
                </a:r>
              </a:p>
            </p:txBody>
          </p:sp>
        </mc:Choice>
        <mc:Fallback xmlns="">
          <p:sp>
            <p:nvSpPr>
              <p:cNvPr id="14" name="Google Shape;544;p32">
                <a:extLst>
                  <a:ext uri="{FF2B5EF4-FFF2-40B4-BE49-F238E27FC236}">
                    <a16:creationId xmlns:a16="http://schemas.microsoft.com/office/drawing/2014/main" id="{17D47B26-9D97-4F2F-90BC-F0885D0C4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257" y="887819"/>
                <a:ext cx="4009743" cy="3330659"/>
              </a:xfrm>
              <a:prstGeom prst="rect">
                <a:avLst/>
              </a:prstGeom>
              <a:blipFill>
                <a:blip r:embed="rId4"/>
                <a:stretch>
                  <a:fillRect r="-152" b="-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532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4D118-1451-4975-83A7-1AEDE1B9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00" y="3470310"/>
            <a:ext cx="3774600" cy="1309555"/>
          </a:xfrm>
          <a:prstGeom prst="rect">
            <a:avLst/>
          </a:prstGeom>
        </p:spPr>
      </p:pic>
      <p:sp>
        <p:nvSpPr>
          <p:cNvPr id="546" name="Google Shape;546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78521" y="132347"/>
            <a:ext cx="7663857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Feed Forward – Backpropagation</a:t>
            </a:r>
          </a:p>
        </p:txBody>
      </p:sp>
      <p:pic>
        <p:nvPicPr>
          <p:cNvPr id="5122" name="Picture 2" descr="Architecture of a typical multilayer feed forward neural network. |  Download Scientific Diagram">
            <a:extLst>
              <a:ext uri="{FF2B5EF4-FFF2-40B4-BE49-F238E27FC236}">
                <a16:creationId xmlns:a16="http://schemas.microsoft.com/office/drawing/2014/main" id="{FE887272-C6BA-4FA6-9589-FA6F14C5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0" y="1236188"/>
            <a:ext cx="5046676" cy="354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1818E-B7F5-4860-8168-72B67AE23ED7}"/>
                  </a:ext>
                </a:extLst>
              </p:cNvPr>
              <p:cNvSpPr txBox="1"/>
              <p:nvPr/>
            </p:nvSpPr>
            <p:spPr>
              <a:xfrm>
                <a:off x="5369400" y="1162240"/>
                <a:ext cx="3774600" cy="1647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i="1" dirty="0">
                    <a:solidFill>
                      <a:schemeClr val="tx1">
                        <a:lumMod val="85000"/>
                      </a:schemeClr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Challenge of computing the partial derivatives 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85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error in loss function with respect to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endParaRPr lang="en-US" sz="1400" dirty="0">
                  <a:solidFill>
                    <a:schemeClr val="tx1">
                      <a:lumMod val="8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85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error in loss function with respect to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endParaRPr lang="en-US" sz="1400" dirty="0">
                  <a:solidFill>
                    <a:schemeClr val="tx1">
                      <a:lumMod val="8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400" i="1">
                            <a:solidFill>
                              <a:schemeClr val="tx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85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error in loss function with respect to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1400" dirty="0">
                  <a:solidFill>
                    <a:schemeClr val="tx1">
                      <a:lumMod val="8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1818E-B7F5-4860-8168-72B67AE23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00" y="1162240"/>
                <a:ext cx="3774600" cy="1647439"/>
              </a:xfrm>
              <a:prstGeom prst="rect">
                <a:avLst/>
              </a:prstGeom>
              <a:blipFill>
                <a:blip r:embed="rId5"/>
                <a:stretch>
                  <a:fillRect l="-485" t="-1111" b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45C15AE-35D1-4924-95E9-8229BD5DD38C}"/>
              </a:ext>
            </a:extLst>
          </p:cNvPr>
          <p:cNvSpPr txBox="1"/>
          <p:nvPr/>
        </p:nvSpPr>
        <p:spPr>
          <a:xfrm>
            <a:off x="5369400" y="3139788"/>
            <a:ext cx="3774600" cy="31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fitting begins…</a:t>
            </a:r>
            <a:endParaRPr lang="en-US" sz="1400" dirty="0">
              <a:solidFill>
                <a:schemeClr val="tx1">
                  <a:lumMod val="8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3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D3A5969-16F5-48ED-88DD-9E3E0CCE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18" y="1231215"/>
            <a:ext cx="3756177" cy="26232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17725F-6C61-4664-9707-3764CCE469A9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175" y="196998"/>
            <a:ext cx="6645689" cy="645300"/>
          </a:xfrm>
        </p:spPr>
        <p:txBody>
          <a:bodyPr/>
          <a:lstStyle/>
          <a:p>
            <a:pPr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– Binary Classification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4" name="Google Shape;416;p20">
            <a:extLst>
              <a:ext uri="{FF2B5EF4-FFF2-40B4-BE49-F238E27FC236}">
                <a16:creationId xmlns:a16="http://schemas.microsoft.com/office/drawing/2014/main" id="{8A0DBB9E-9DEC-4696-A3B6-9A9EA51F924F}"/>
              </a:ext>
            </a:extLst>
          </p:cNvPr>
          <p:cNvSpPr txBox="1">
            <a:spLocks/>
          </p:cNvSpPr>
          <p:nvPr/>
        </p:nvSpPr>
        <p:spPr>
          <a:xfrm>
            <a:off x="4243255" y="672641"/>
            <a:ext cx="4805916" cy="5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ctr">
              <a:buNone/>
            </a:pPr>
            <a:r>
              <a:rPr lang="en-US" dirty="0"/>
              <a:t>HIGH VARIANCE 		OVERFITTING!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469B3-DB25-4AC2-B198-8DFE434208EB}"/>
              </a:ext>
            </a:extLst>
          </p:cNvPr>
          <p:cNvSpPr/>
          <p:nvPr/>
        </p:nvSpPr>
        <p:spPr>
          <a:xfrm>
            <a:off x="8165810" y="1477925"/>
            <a:ext cx="404037" cy="19882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FF26A0-3CB3-47A5-810C-B76C37A5DC60}"/>
              </a:ext>
            </a:extLst>
          </p:cNvPr>
          <p:cNvCxnSpPr/>
          <p:nvPr/>
        </p:nvCxnSpPr>
        <p:spPr>
          <a:xfrm>
            <a:off x="6476088" y="955542"/>
            <a:ext cx="62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CE9F98-69DC-4EF2-BE3E-8AD45FCE0A3D}"/>
              </a:ext>
            </a:extLst>
          </p:cNvPr>
          <p:cNvSpPr txBox="1"/>
          <p:nvPr/>
        </p:nvSpPr>
        <p:spPr>
          <a:xfrm>
            <a:off x="931410" y="4008968"/>
            <a:ext cx="7635618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 Architecture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 =  {'layers': {1: 11, 2: 90, 3: 90, 4: 1}, 'activation': {1: ‘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2: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3: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4: ‘sigmoid'}}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2C3D549-522E-4637-BE47-0C64D9FA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09" y="1215851"/>
            <a:ext cx="3721479" cy="26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5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9240CE98-ED0E-4CA7-8FF9-5CE9CFEA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19" y="1206868"/>
            <a:ext cx="3703665" cy="26266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17725F-6C61-4664-9707-3764CCE469A9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175" y="196998"/>
            <a:ext cx="6645689" cy="645300"/>
          </a:xfrm>
        </p:spPr>
        <p:txBody>
          <a:bodyPr/>
          <a:lstStyle/>
          <a:p>
            <a:pPr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– Binary Classification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416;p20">
                <a:extLst>
                  <a:ext uri="{FF2B5EF4-FFF2-40B4-BE49-F238E27FC236}">
                    <a16:creationId xmlns:a16="http://schemas.microsoft.com/office/drawing/2014/main" id="{8A0DBB9E-9DEC-4696-A3B6-9A9EA51F92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3255" y="672641"/>
                <a:ext cx="4805916" cy="544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9pPr>
              </a:lstStyle>
              <a:p>
                <a:pPr marL="139700" indent="0" algn="ctr">
                  <a:buNone/>
                </a:pPr>
                <a:r>
                  <a:rPr lang="en-US" dirty="0"/>
                  <a:t>With L2 Regularization,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Google Shape;416;p20">
                <a:extLst>
                  <a:ext uri="{FF2B5EF4-FFF2-40B4-BE49-F238E27FC236}">
                    <a16:creationId xmlns:a16="http://schemas.microsoft.com/office/drawing/2014/main" id="{8A0DBB9E-9DEC-4696-A3B6-9A9EA51F9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55" y="672641"/>
                <a:ext cx="4805916" cy="544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1D469B3-DB25-4AC2-B198-8DFE434208EB}"/>
              </a:ext>
            </a:extLst>
          </p:cNvPr>
          <p:cNvSpPr/>
          <p:nvPr/>
        </p:nvSpPr>
        <p:spPr>
          <a:xfrm>
            <a:off x="8102010" y="1477926"/>
            <a:ext cx="202020" cy="1350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E9F98-69DC-4EF2-BE3E-8AD45FCE0A3D}"/>
              </a:ext>
            </a:extLst>
          </p:cNvPr>
          <p:cNvSpPr txBox="1"/>
          <p:nvPr/>
        </p:nvSpPr>
        <p:spPr>
          <a:xfrm>
            <a:off x="931410" y="4008968"/>
            <a:ext cx="7635618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 Architecture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 =  {'layers': {1: 11, 2: 90, 3: 90, 4: 1}, 'activation': {1: ‘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2: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3: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4: ‘sigmoid'}}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984B4F1-3D42-49A3-B13F-BBD0DD8D5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6" y="1217180"/>
            <a:ext cx="3648014" cy="26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CB6ACC-973B-45CD-9D32-E3AB2EE3408F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00" y="135834"/>
            <a:ext cx="5226688" cy="645300"/>
          </a:xfrm>
        </p:spPr>
        <p:txBody>
          <a:bodyPr/>
          <a:lstStyle/>
          <a:p>
            <a:pPr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-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3FD824E-B33A-4B36-A16A-82E401D5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9" y="993784"/>
            <a:ext cx="3924300" cy="27825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260C758-C3F2-4EBB-A44F-82AC595809C7}"/>
              </a:ext>
            </a:extLst>
          </p:cNvPr>
          <p:cNvGrpSpPr/>
          <p:nvPr/>
        </p:nvGrpSpPr>
        <p:grpSpPr>
          <a:xfrm>
            <a:off x="4896188" y="993784"/>
            <a:ext cx="3924300" cy="2782570"/>
            <a:chOff x="4981250" y="706703"/>
            <a:chExt cx="3924300" cy="2782570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7555FD50-CFA1-4868-968B-47C86455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250" y="706703"/>
              <a:ext cx="3924300" cy="278257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B1FED2-6DA0-430E-BACA-6D57B1261528}"/>
                </a:ext>
              </a:extLst>
            </p:cNvPr>
            <p:cNvSpPr/>
            <p:nvPr/>
          </p:nvSpPr>
          <p:spPr>
            <a:xfrm>
              <a:off x="8304032" y="1084517"/>
              <a:ext cx="467832" cy="19776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Google Shape;416;p20">
            <a:extLst>
              <a:ext uri="{FF2B5EF4-FFF2-40B4-BE49-F238E27FC236}">
                <a16:creationId xmlns:a16="http://schemas.microsoft.com/office/drawing/2014/main" id="{10EC29BE-E6AF-45AD-B911-091285AC7EDD}"/>
              </a:ext>
            </a:extLst>
          </p:cNvPr>
          <p:cNvSpPr txBox="1">
            <a:spLocks/>
          </p:cNvSpPr>
          <p:nvPr/>
        </p:nvSpPr>
        <p:spPr>
          <a:xfrm>
            <a:off x="5369441" y="508864"/>
            <a:ext cx="4805916" cy="5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ctr">
              <a:buNone/>
            </a:pPr>
            <a:r>
              <a:rPr lang="en-US" dirty="0"/>
              <a:t>Without any Regularization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B9E39-98B9-41C1-A077-55F39DA5AAD0}"/>
              </a:ext>
            </a:extLst>
          </p:cNvPr>
          <p:cNvSpPr txBox="1"/>
          <p:nvPr/>
        </p:nvSpPr>
        <p:spPr>
          <a:xfrm>
            <a:off x="255181" y="3892864"/>
            <a:ext cx="900856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 Architecture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 =  {'layers': {1: 425, 2: 268, 3: 100, 4: 58, 5: 1}, 'activation': {1: 'linear', 2: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3: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4: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5: 'linear'}}</a:t>
            </a:r>
          </a:p>
        </p:txBody>
      </p:sp>
    </p:spTree>
    <p:extLst>
      <p:ext uri="{BB962C8B-B14F-4D97-AF65-F5344CB8AC3E}">
        <p14:creationId xmlns:p14="http://schemas.microsoft.com/office/powerpoint/2010/main" val="136765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CB6ACC-973B-45CD-9D32-E3AB2EE3408F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00" y="135834"/>
            <a:ext cx="5226688" cy="645300"/>
          </a:xfrm>
        </p:spPr>
        <p:txBody>
          <a:bodyPr/>
          <a:lstStyle/>
          <a:p>
            <a:pPr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-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416;p20">
                <a:extLst>
                  <a:ext uri="{FF2B5EF4-FFF2-40B4-BE49-F238E27FC236}">
                    <a16:creationId xmlns:a16="http://schemas.microsoft.com/office/drawing/2014/main" id="{10EC29BE-E6AF-45AD-B911-091285AC7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9441" y="508864"/>
                <a:ext cx="4805916" cy="544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◇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￭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￮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BBD5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●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○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6DAEC"/>
                  </a:buClr>
                  <a:buSzPts val="1400"/>
                  <a:buFont typeface="Muli"/>
                  <a:buChar char="■"/>
                  <a:defRPr sz="1400" b="0" i="0" u="none" strike="noStrike" cap="none">
                    <a:solidFill>
                      <a:srgbClr val="C6DAEC"/>
                    </a:solidFill>
                    <a:latin typeface="Muli"/>
                    <a:ea typeface="Muli"/>
                    <a:cs typeface="Muli"/>
                    <a:sym typeface="Muli"/>
                  </a:defRPr>
                </a:lvl9pPr>
              </a:lstStyle>
              <a:p>
                <a:pPr marL="139700" indent="0" algn="ctr">
                  <a:buNone/>
                </a:pPr>
                <a:r>
                  <a:rPr lang="en-US" dirty="0"/>
                  <a:t>With L2 Regularization,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Google Shape;416;p20">
                <a:extLst>
                  <a:ext uri="{FF2B5EF4-FFF2-40B4-BE49-F238E27FC236}">
                    <a16:creationId xmlns:a16="http://schemas.microsoft.com/office/drawing/2014/main" id="{10EC29BE-E6AF-45AD-B911-091285AC7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441" y="508864"/>
                <a:ext cx="4805916" cy="544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B23969-E4DF-40CC-A058-E6DFE5612022}"/>
              </a:ext>
            </a:extLst>
          </p:cNvPr>
          <p:cNvSpPr txBox="1"/>
          <p:nvPr/>
        </p:nvSpPr>
        <p:spPr>
          <a:xfrm>
            <a:off x="255181" y="3892864"/>
            <a:ext cx="900856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 Architecture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 =  {'layers': {1: 425, 2: 268, 3: 100, 4: 58, 5: 1}, 'activation': {1: 'linear', 2: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3: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4: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5: 'linear'}}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D6BD81EC-FF59-44B5-963F-8DEF963C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7" y="963684"/>
            <a:ext cx="3813459" cy="274663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9937CB88-8AF4-4C97-A74D-0A01B1AC5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963684"/>
            <a:ext cx="4045473" cy="27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BCB6ACC-973B-45CD-9D32-E3AB2EE3408F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00" y="135834"/>
            <a:ext cx="5226688" cy="645300"/>
          </a:xfrm>
        </p:spPr>
        <p:txBody>
          <a:bodyPr/>
          <a:lstStyle/>
          <a:p>
            <a:pPr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- Regression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17" name="Google Shape;416;p20">
            <a:extLst>
              <a:ext uri="{FF2B5EF4-FFF2-40B4-BE49-F238E27FC236}">
                <a16:creationId xmlns:a16="http://schemas.microsoft.com/office/drawing/2014/main" id="{10EC29BE-E6AF-45AD-B911-091285AC7EDD}"/>
              </a:ext>
            </a:extLst>
          </p:cNvPr>
          <p:cNvSpPr txBox="1">
            <a:spLocks/>
          </p:cNvSpPr>
          <p:nvPr/>
        </p:nvSpPr>
        <p:spPr>
          <a:xfrm>
            <a:off x="5394822" y="476389"/>
            <a:ext cx="4805916" cy="5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ctr">
              <a:buNone/>
            </a:pPr>
            <a:r>
              <a:rPr lang="en-US" dirty="0"/>
              <a:t>With Dropout of 0.5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04F64-8123-42BE-BE69-1E3A6EAA8791}"/>
              </a:ext>
            </a:extLst>
          </p:cNvPr>
          <p:cNvSpPr txBox="1"/>
          <p:nvPr/>
        </p:nvSpPr>
        <p:spPr>
          <a:xfrm>
            <a:off x="255181" y="3892864"/>
            <a:ext cx="900856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 Architecture 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 =  {'layers': {1: 425, 2: 268, 3: 100, 4: 58, 5: 1}, 'activation': {1: 'linear', 2: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3: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4: '</a:t>
            </a:r>
            <a:r>
              <a:rPr lang="en-US" sz="1400" i="1" dirty="0" err="1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400" i="1" dirty="0">
                <a:solidFill>
                  <a:schemeClr val="tx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', 5: 'linear'}}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81150-DB8C-4EC6-A1EF-7F445659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7" y="972384"/>
            <a:ext cx="3848411" cy="2729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DF595-B33E-492F-BE09-19ED8AB9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225" y="971228"/>
            <a:ext cx="3848411" cy="272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1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CF94D8-AEE4-4FCE-A2E2-32CEB31EE558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" y="188996"/>
            <a:ext cx="9130440" cy="645300"/>
          </a:xfrm>
        </p:spPr>
        <p:txBody>
          <a:bodyPr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– Confusion Matrix for testing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9" name="Google Shape;416;p20">
            <a:extLst>
              <a:ext uri="{FF2B5EF4-FFF2-40B4-BE49-F238E27FC236}">
                <a16:creationId xmlns:a16="http://schemas.microsoft.com/office/drawing/2014/main" id="{95D5761A-132B-455E-8D80-0A17FB6E1ABA}"/>
              </a:ext>
            </a:extLst>
          </p:cNvPr>
          <p:cNvSpPr txBox="1">
            <a:spLocks/>
          </p:cNvSpPr>
          <p:nvPr/>
        </p:nvSpPr>
        <p:spPr>
          <a:xfrm>
            <a:off x="388139" y="3378861"/>
            <a:ext cx="2433615" cy="5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ctr">
              <a:buNone/>
            </a:pPr>
            <a:r>
              <a:rPr lang="en-US" dirty="0"/>
              <a:t>Binary Classification without any Regularization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99778-7D74-4E78-A10C-42508262E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60" y="1336030"/>
            <a:ext cx="2433615" cy="20431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478D7C-A49D-4F85-9D83-0D7B8F98FAD6}"/>
              </a:ext>
            </a:extLst>
          </p:cNvPr>
          <p:cNvSpPr txBox="1"/>
          <p:nvPr/>
        </p:nvSpPr>
        <p:spPr>
          <a:xfrm>
            <a:off x="5607084" y="3444945"/>
            <a:ext cx="3024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Regression without any Regularization</a:t>
            </a:r>
          </a:p>
        </p:txBody>
      </p: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964774B3-82A4-4DAE-B4CC-B3AC73C5F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39" y="1336030"/>
            <a:ext cx="2433615" cy="2042831"/>
          </a:xfrm>
          <a:prstGeom prst="rect">
            <a:avLst/>
          </a:prstGeom>
        </p:spPr>
      </p:pic>
      <p:sp>
        <p:nvSpPr>
          <p:cNvPr id="11" name="Google Shape;416;p20">
            <a:extLst>
              <a:ext uri="{FF2B5EF4-FFF2-40B4-BE49-F238E27FC236}">
                <a16:creationId xmlns:a16="http://schemas.microsoft.com/office/drawing/2014/main" id="{C416BF61-A7FE-4893-A7FA-4B9F3D899ED3}"/>
              </a:ext>
            </a:extLst>
          </p:cNvPr>
          <p:cNvSpPr txBox="1">
            <a:spLocks/>
          </p:cNvSpPr>
          <p:nvPr/>
        </p:nvSpPr>
        <p:spPr>
          <a:xfrm>
            <a:off x="3293099" y="3375878"/>
            <a:ext cx="2433615" cy="5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ctr">
              <a:buNone/>
            </a:pPr>
            <a:r>
              <a:rPr lang="en-US" dirty="0"/>
              <a:t>Binary Classification with L2 Regularization</a:t>
            </a:r>
            <a:endParaRPr lang="en-US" sz="1200" dirty="0"/>
          </a:p>
        </p:txBody>
      </p:sp>
      <p:pic>
        <p:nvPicPr>
          <p:cNvPr id="14" name="Picture 13" descr="Chart, treemap chart&#10;&#10;Description automatically generated">
            <a:extLst>
              <a:ext uri="{FF2B5EF4-FFF2-40B4-BE49-F238E27FC236}">
                <a16:creationId xmlns:a16="http://schemas.microsoft.com/office/drawing/2014/main" id="{174B6AD5-37F5-4054-B053-AD12D35B1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915" y="1336030"/>
            <a:ext cx="2460800" cy="20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05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CF94D8-AEE4-4FCE-A2E2-32CEB31EE558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7" y="188996"/>
            <a:ext cx="9130440" cy="645300"/>
          </a:xfrm>
        </p:spPr>
        <p:txBody>
          <a:bodyPr/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Evaluation – Confusion Matrix for testing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9" name="Google Shape;416;p20">
            <a:extLst>
              <a:ext uri="{FF2B5EF4-FFF2-40B4-BE49-F238E27FC236}">
                <a16:creationId xmlns:a16="http://schemas.microsoft.com/office/drawing/2014/main" id="{95D5761A-132B-455E-8D80-0A17FB6E1ABA}"/>
              </a:ext>
            </a:extLst>
          </p:cNvPr>
          <p:cNvSpPr txBox="1">
            <a:spLocks/>
          </p:cNvSpPr>
          <p:nvPr/>
        </p:nvSpPr>
        <p:spPr>
          <a:xfrm>
            <a:off x="1166137" y="3677894"/>
            <a:ext cx="2972471" cy="5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 algn="ctr">
              <a:buNone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Regression with L2 Regularization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78D7C-A49D-4F85-9D83-0D7B8F98FAD6}"/>
              </a:ext>
            </a:extLst>
          </p:cNvPr>
          <p:cNvSpPr txBox="1"/>
          <p:nvPr/>
        </p:nvSpPr>
        <p:spPr>
          <a:xfrm>
            <a:off x="4971738" y="3879982"/>
            <a:ext cx="3024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None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Regression with Dropout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EB4E0-DA65-4F10-ABBB-B35318A2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72" y="1123814"/>
            <a:ext cx="2972472" cy="2495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C22045-DAF7-4215-B925-9B56C783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38" y="1113975"/>
            <a:ext cx="2972472" cy="24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7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2630559" y="245702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 </a:t>
            </a:r>
            <a:endParaRPr dirty="0"/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571;p35"/>
          <p:cNvSpPr/>
          <p:nvPr/>
        </p:nvSpPr>
        <p:spPr>
          <a:xfrm rot="16200000">
            <a:off x="509868" y="125857"/>
            <a:ext cx="1168658" cy="14083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098" y="1197272"/>
            <a:ext cx="421019" cy="486803"/>
          </a:xfrm>
          <a:prstGeom prst="rect">
            <a:avLst/>
          </a:prstGeom>
          <a:solidFill>
            <a:srgbClr val="0E293C"/>
          </a:solidFill>
          <a:ln>
            <a:solidFill>
              <a:srgbClr val="0E2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3" y="394847"/>
            <a:ext cx="826580" cy="8265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0283" y="47145"/>
            <a:ext cx="369861" cy="400187"/>
          </a:xfrm>
          <a:prstGeom prst="rect">
            <a:avLst/>
          </a:prstGeom>
          <a:solidFill>
            <a:srgbClr val="0E293C"/>
          </a:solidFill>
          <a:ln>
            <a:solidFill>
              <a:srgbClr val="0E2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43;p12">
            <a:extLst>
              <a:ext uri="{FF2B5EF4-FFF2-40B4-BE49-F238E27FC236}">
                <a16:creationId xmlns:a16="http://schemas.microsoft.com/office/drawing/2014/main" id="{BB90B343-9E61-49F6-8C6E-2AFA085AFB9F}"/>
              </a:ext>
            </a:extLst>
          </p:cNvPr>
          <p:cNvSpPr txBox="1"/>
          <p:nvPr/>
        </p:nvSpPr>
        <p:spPr>
          <a:xfrm>
            <a:off x="2776251" y="1035586"/>
            <a:ext cx="4368863" cy="353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Problem Description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Data Pre-processing</a:t>
            </a: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8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Neural Network Model</a:t>
            </a: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8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Evaluation of models</a:t>
            </a: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8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2"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Future Implementation</a:t>
            </a:r>
          </a:p>
          <a:p>
            <a:pPr lvl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Data Preprocessing &amp;amp;amp; Feature Engineering in Machine Learning | by Paras  Patidar | DataDrivenInvestor">
            <a:extLst>
              <a:ext uri="{FF2B5EF4-FFF2-40B4-BE49-F238E27FC236}">
                <a16:creationId xmlns:a16="http://schemas.microsoft.com/office/drawing/2014/main" id="{8CFD689A-4E22-4C41-8EBA-DD5D23BD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4" y="2247675"/>
            <a:ext cx="2429195" cy="14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an Artificial Neural Networks? | Bernard Marr">
            <a:extLst>
              <a:ext uri="{FF2B5EF4-FFF2-40B4-BE49-F238E27FC236}">
                <a16:creationId xmlns:a16="http://schemas.microsoft.com/office/drawing/2014/main" id="{3E179C68-14CA-4EC2-8A2B-9A4B834FA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" r="35572" b="11111"/>
          <a:stretch/>
        </p:blipFill>
        <p:spPr bwMode="auto">
          <a:xfrm>
            <a:off x="6668235" y="891002"/>
            <a:ext cx="2206356" cy="185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valuation Metrics in Machine Learning">
            <a:extLst>
              <a:ext uri="{FF2B5EF4-FFF2-40B4-BE49-F238E27FC236}">
                <a16:creationId xmlns:a16="http://schemas.microsoft.com/office/drawing/2014/main" id="{05ED3870-B7A4-4245-8A46-78E7AC63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654" y="3226587"/>
            <a:ext cx="3160005" cy="156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D1C5-A0EA-42EF-A781-C334F4167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721" y="248408"/>
            <a:ext cx="5226688" cy="567968"/>
          </a:xfrm>
        </p:spPr>
        <p:txBody>
          <a:bodyPr/>
          <a:lstStyle/>
          <a:p>
            <a:pPr>
              <a:buClr>
                <a:srgbClr val="000000"/>
              </a:buClr>
              <a:buFont typeface="Arial"/>
            </a:pPr>
            <a:r>
              <a:rPr lang="en-US" sz="3600" dirty="0">
                <a:sym typeface="Arial"/>
              </a:rPr>
              <a:t>Synopsis 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6D25-6EFC-4EDC-9FAB-2F90A4904C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A4671BC-72B6-4B5C-8B16-9C00150C0E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938081"/>
                  </p:ext>
                </p:extLst>
              </p:nvPr>
            </p:nvGraphicFramePr>
            <p:xfrm>
              <a:off x="1938811" y="848500"/>
              <a:ext cx="5153105" cy="3937025"/>
            </p:xfrm>
            <a:graphic>
              <a:graphicData uri="http://schemas.openxmlformats.org/drawingml/2006/table">
                <a:tbl>
                  <a:tblPr firstRow="1" firstCol="1" bandRow="1">
                    <a:tableStyleId>{074A2D4D-594B-474D-B627-3E63BFF745F7}</a:tableStyleId>
                  </a:tblPr>
                  <a:tblGrid>
                    <a:gridCol w="1538090">
                      <a:extLst>
                        <a:ext uri="{9D8B030D-6E8A-4147-A177-3AD203B41FA5}">
                          <a16:colId xmlns:a16="http://schemas.microsoft.com/office/drawing/2014/main" val="1310667528"/>
                        </a:ext>
                      </a:extLst>
                    </a:gridCol>
                    <a:gridCol w="1497698">
                      <a:extLst>
                        <a:ext uri="{9D8B030D-6E8A-4147-A177-3AD203B41FA5}">
                          <a16:colId xmlns:a16="http://schemas.microsoft.com/office/drawing/2014/main" val="580046732"/>
                        </a:ext>
                      </a:extLst>
                    </a:gridCol>
                    <a:gridCol w="777320">
                      <a:extLst>
                        <a:ext uri="{9D8B030D-6E8A-4147-A177-3AD203B41FA5}">
                          <a16:colId xmlns:a16="http://schemas.microsoft.com/office/drawing/2014/main" val="827382002"/>
                        </a:ext>
                      </a:extLst>
                    </a:gridCol>
                    <a:gridCol w="680779">
                      <a:extLst>
                        <a:ext uri="{9D8B030D-6E8A-4147-A177-3AD203B41FA5}">
                          <a16:colId xmlns:a16="http://schemas.microsoft.com/office/drawing/2014/main" val="1445833679"/>
                        </a:ext>
                      </a:extLst>
                    </a:gridCol>
                    <a:gridCol w="659218">
                      <a:extLst>
                        <a:ext uri="{9D8B030D-6E8A-4147-A177-3AD203B41FA5}">
                          <a16:colId xmlns:a16="http://schemas.microsoft.com/office/drawing/2014/main" val="277761474"/>
                        </a:ext>
                      </a:extLst>
                    </a:gridCol>
                  </a:tblGrid>
                  <a:tr h="218923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Model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000" dirty="0">
                              <a:effectLst/>
                            </a:rPr>
                            <a:t>Parameters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Evaluation Metrics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4114495"/>
                      </a:ext>
                    </a:extLst>
                  </a:tr>
                  <a:tr h="4378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000" dirty="0">
                              <a:effectLst/>
                            </a:rPr>
                            <a:t>Accuracy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RMSE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MAE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083130"/>
                      </a:ext>
                    </a:extLst>
                  </a:tr>
                  <a:tr h="5184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Binary Classification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40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no layers 4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i="0" u="none" strike="noStrike" cap="none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cs typeface="Arial"/>
                              <a:sym typeface="Arial"/>
                            </a:rPr>
                            <a:t>0.600</a:t>
                          </a: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DC7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358186"/>
                      </a:ext>
                    </a:extLst>
                  </a:tr>
                  <a:tr h="62130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effectLst/>
                            </a:rPr>
                            <a:t>Binary </a:t>
                          </a: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cs typeface="Arial"/>
                              <a:sym typeface="Arial"/>
                            </a:rPr>
                            <a:t>Classification</a:t>
                          </a: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 with L2 regularization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40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no layers 4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l-G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0.648</a:t>
                          </a:r>
                        </a:p>
                      </a:txBody>
                      <a:tcPr marL="61008" marR="61008" marT="0" marB="0" anchor="ctr">
                        <a:solidFill>
                          <a:srgbClr val="ADC7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6A6A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0799976"/>
                      </a:ext>
                    </a:extLst>
                  </a:tr>
                  <a:tr h="7031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effectLst/>
                            </a:rPr>
                            <a:t>Regression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30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 layers 5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0.594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0.478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581539"/>
                      </a:ext>
                    </a:extLst>
                  </a:tr>
                  <a:tr h="7031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Regression with L2 regularization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30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 layers 5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0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l-GR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0.466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0.430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0246345"/>
                      </a:ext>
                    </a:extLst>
                  </a:tr>
                  <a:tr h="7031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Regression with dropout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30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 layers 5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𝑑𝑟𝑜𝑝𝑜𝑢𝑡</m:t>
                                </m:r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𝑡h𝑟𝑒𝑠</m:t>
                                </m:r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0.473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0.436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5197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A4671BC-72B6-4B5C-8B16-9C00150C0E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938081"/>
                  </p:ext>
                </p:extLst>
              </p:nvPr>
            </p:nvGraphicFramePr>
            <p:xfrm>
              <a:off x="1938811" y="848500"/>
              <a:ext cx="5153105" cy="3937025"/>
            </p:xfrm>
            <a:graphic>
              <a:graphicData uri="http://schemas.openxmlformats.org/drawingml/2006/table">
                <a:tbl>
                  <a:tblPr firstRow="1" firstCol="1" bandRow="1">
                    <a:tableStyleId>{074A2D4D-594B-474D-B627-3E63BFF745F7}</a:tableStyleId>
                  </a:tblPr>
                  <a:tblGrid>
                    <a:gridCol w="1538090">
                      <a:extLst>
                        <a:ext uri="{9D8B030D-6E8A-4147-A177-3AD203B41FA5}">
                          <a16:colId xmlns:a16="http://schemas.microsoft.com/office/drawing/2014/main" val="1310667528"/>
                        </a:ext>
                      </a:extLst>
                    </a:gridCol>
                    <a:gridCol w="1497698">
                      <a:extLst>
                        <a:ext uri="{9D8B030D-6E8A-4147-A177-3AD203B41FA5}">
                          <a16:colId xmlns:a16="http://schemas.microsoft.com/office/drawing/2014/main" val="580046732"/>
                        </a:ext>
                      </a:extLst>
                    </a:gridCol>
                    <a:gridCol w="777320">
                      <a:extLst>
                        <a:ext uri="{9D8B030D-6E8A-4147-A177-3AD203B41FA5}">
                          <a16:colId xmlns:a16="http://schemas.microsoft.com/office/drawing/2014/main" val="827382002"/>
                        </a:ext>
                      </a:extLst>
                    </a:gridCol>
                    <a:gridCol w="680779">
                      <a:extLst>
                        <a:ext uri="{9D8B030D-6E8A-4147-A177-3AD203B41FA5}">
                          <a16:colId xmlns:a16="http://schemas.microsoft.com/office/drawing/2014/main" val="1445833679"/>
                        </a:ext>
                      </a:extLst>
                    </a:gridCol>
                    <a:gridCol w="659218">
                      <a:extLst>
                        <a:ext uri="{9D8B030D-6E8A-4147-A177-3AD203B41FA5}">
                          <a16:colId xmlns:a16="http://schemas.microsoft.com/office/drawing/2014/main" val="277761474"/>
                        </a:ext>
                      </a:extLst>
                    </a:gridCol>
                  </a:tblGrid>
                  <a:tr h="218923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Model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000" dirty="0">
                              <a:effectLst/>
                            </a:rPr>
                            <a:t>Parameters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Evaluation Metrics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4114495"/>
                      </a:ext>
                    </a:extLst>
                  </a:tr>
                  <a:tr h="4378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l-GR" sz="1000" dirty="0">
                              <a:effectLst/>
                            </a:rPr>
                            <a:t>Accuracy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RMSE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MAE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083130"/>
                      </a:ext>
                    </a:extLst>
                  </a:tr>
                  <a:tr h="51847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Binary Classification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40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no layers 4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i="0" u="none" strike="noStrike" cap="none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cs typeface="Arial"/>
                              <a:sym typeface="Arial"/>
                            </a:rPr>
                            <a:t>0.600</a:t>
                          </a: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DC7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358186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effectLst/>
                            </a:rPr>
                            <a:t>Binary </a:t>
                          </a: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cs typeface="Arial"/>
                              <a:sym typeface="Arial"/>
                            </a:rPr>
                            <a:t>Classification</a:t>
                          </a: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 with L2 regularization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1008" marR="61008" marT="0" marB="0" anchor="ctr">
                        <a:blipFill>
                          <a:blip r:embed="rId2"/>
                          <a:stretch>
                            <a:fillRect l="-103673" t="-182243" r="-142449" b="-3261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0.648</a:t>
                          </a:r>
                        </a:p>
                      </a:txBody>
                      <a:tcPr marL="61008" marR="61008" marT="0" marB="0" anchor="ctr">
                        <a:solidFill>
                          <a:srgbClr val="ADC7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6A6A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rgbClr val="A6A6A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0799976"/>
                      </a:ext>
                    </a:extLst>
                  </a:tr>
                  <a:tr h="7031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effectLst/>
                            </a:rPr>
                            <a:t>Regression</a:t>
                          </a:r>
                          <a:endParaRPr lang="en-US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n epochs 200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batch size 30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no layers 5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0.594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0.478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8581539"/>
                      </a:ext>
                    </a:extLst>
                  </a:tr>
                  <a:tr h="7031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Regression with L2 regularization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1008" marR="61008" marT="0" marB="0" anchor="ctr">
                        <a:blipFill>
                          <a:blip r:embed="rId2"/>
                          <a:stretch>
                            <a:fillRect l="-103673" t="-363478" r="-142449" b="-1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0.466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0.430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0246345"/>
                      </a:ext>
                    </a:extLst>
                  </a:tr>
                  <a:tr h="7031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Regression with dropout</a:t>
                          </a:r>
                        </a:p>
                      </a:txBody>
                      <a:tcPr marL="61008" marR="61008" marT="0" marB="0"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1008" marR="61008" marT="0" marB="0" anchor="ctr">
                        <a:blipFill>
                          <a:blip r:embed="rId2"/>
                          <a:stretch>
                            <a:fillRect l="-103673" t="-459483" r="-142449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0" i="0" u="none" strike="noStrike" cap="none" dirty="0">
                            <a:solidFill>
                              <a:srgbClr val="000000"/>
                            </a:solidFill>
                            <a:effectLst/>
                            <a:latin typeface="Arial"/>
                            <a:ea typeface="Calibri" panose="020F0502020204030204" pitchFamily="34" charset="0"/>
                            <a:cs typeface="Arial"/>
                            <a:sym typeface="Arial"/>
                          </a:endParaRPr>
                        </a:p>
                      </a:txBody>
                      <a:tcPr marL="61008" marR="61008" marT="0" marB="0" anchor="ctr">
                        <a:solidFill>
                          <a:schemeClr val="tx1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0.473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cap="none" dirty="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Calibri" panose="020F0502020204030204" pitchFamily="34" charset="0"/>
                              <a:cs typeface="Arial"/>
                              <a:sym typeface="Arial"/>
                            </a:rPr>
                            <a:t>0.436</a:t>
                          </a:r>
                        </a:p>
                      </a:txBody>
                      <a:tcPr marL="61008" marR="61008" marT="0" marB="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5197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5778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Google Shape;406;p19"/>
          <p:cNvSpPr txBox="1">
            <a:spLocks/>
          </p:cNvSpPr>
          <p:nvPr/>
        </p:nvSpPr>
        <p:spPr>
          <a:xfrm>
            <a:off x="2066981" y="128852"/>
            <a:ext cx="651996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Future Implementation</a:t>
            </a:r>
          </a:p>
        </p:txBody>
      </p:sp>
      <p:sp>
        <p:nvSpPr>
          <p:cNvPr id="4" name="Google Shape;416;p20"/>
          <p:cNvSpPr txBox="1">
            <a:spLocks/>
          </p:cNvSpPr>
          <p:nvPr/>
        </p:nvSpPr>
        <p:spPr>
          <a:xfrm>
            <a:off x="1095152" y="669852"/>
            <a:ext cx="7347449" cy="411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Support multi-classification problems &amp; regularization techniques for classification problems</a:t>
            </a:r>
          </a:p>
          <a:p>
            <a:pPr algn="just"/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Additional pre-processing steps</a:t>
            </a:r>
          </a:p>
          <a:p>
            <a:pPr marL="139700" indent="0" algn="just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Optimization for Training Deep Models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Basic Algorithms (Momentum)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Algorithms with Adaptive Learning Rates (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AdaGrad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RMSProp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  <a:p>
            <a:pPr lvl="1" algn="just"/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Regularization Techniques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L1 Regularization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Early Stopping</a:t>
            </a:r>
          </a:p>
          <a:p>
            <a:pPr marL="3340100" lvl="7" indent="0" algn="just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		</a:t>
            </a:r>
          </a:p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Grid Search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Learning rate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L2 hyperparameter </a:t>
            </a:r>
          </a:p>
          <a:p>
            <a:pPr lvl="1" algn="just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Adam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6352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35"/>
          <p:cNvSpPr txBox="1">
            <a:spLocks noGrp="1"/>
          </p:cNvSpPr>
          <p:nvPr>
            <p:ph type="ctrTitle" idx="4294967295"/>
          </p:nvPr>
        </p:nvSpPr>
        <p:spPr>
          <a:xfrm>
            <a:off x="3152774" y="1354749"/>
            <a:ext cx="5225682" cy="21752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 for</a:t>
            </a:r>
            <a:br>
              <a:rPr lang="en" sz="4400" dirty="0"/>
            </a:br>
            <a:r>
              <a:rPr lang="en" sz="4400" dirty="0"/>
              <a:t>your attention</a:t>
            </a:r>
            <a:endParaRPr sz="4400" dirty="0"/>
          </a:p>
        </p:txBody>
      </p:sp>
      <p:sp>
        <p:nvSpPr>
          <p:cNvPr id="574" name="Google Shape;574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A5384D8-8256-4CFD-BB06-35A8332749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33" y="4785600"/>
            <a:ext cx="548700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Google Shape;514;p29">
            <a:extLst>
              <a:ext uri="{FF2B5EF4-FFF2-40B4-BE49-F238E27FC236}">
                <a16:creationId xmlns:a16="http://schemas.microsoft.com/office/drawing/2014/main" id="{FAAE173F-D4E0-4186-8EEA-05E85B4B58DD}"/>
              </a:ext>
            </a:extLst>
          </p:cNvPr>
          <p:cNvSpPr txBox="1">
            <a:spLocks/>
          </p:cNvSpPr>
          <p:nvPr/>
        </p:nvSpPr>
        <p:spPr>
          <a:xfrm>
            <a:off x="2478863" y="168984"/>
            <a:ext cx="643594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19BBD5"/>
                </a:solidFill>
                <a:latin typeface="Nixie One"/>
                <a:sym typeface="Nixie One"/>
              </a:rPr>
              <a:t>Problem Description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A4708F-EBD3-40AC-BF57-D844437F0386}"/>
              </a:ext>
            </a:extLst>
          </p:cNvPr>
          <p:cNvSpPr>
            <a:spLocks noGrp="1"/>
          </p:cNvSpPr>
          <p:nvPr/>
        </p:nvSpPr>
        <p:spPr>
          <a:xfrm>
            <a:off x="1164952" y="808580"/>
            <a:ext cx="5645831" cy="963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bg2"/>
                </a:solidFill>
              </a:rPr>
              <a:t>Vehicle selection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96450-894A-42D1-AE7D-2C258615B003}"/>
              </a:ext>
            </a:extLst>
          </p:cNvPr>
          <p:cNvCxnSpPr>
            <a:cxnSpLocks/>
          </p:cNvCxnSpPr>
          <p:nvPr/>
        </p:nvCxnSpPr>
        <p:spPr>
          <a:xfrm>
            <a:off x="70208" y="1497581"/>
            <a:ext cx="9840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39027A-294A-4D58-B976-8F12399B8BBE}"/>
              </a:ext>
            </a:extLst>
          </p:cNvPr>
          <p:cNvSpPr txBox="1"/>
          <p:nvPr/>
        </p:nvSpPr>
        <p:spPr>
          <a:xfrm flipH="1">
            <a:off x="3987867" y="4539379"/>
            <a:ext cx="4193872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solidFill>
                  <a:schemeClr val="bg2"/>
                </a:solidFill>
                <a:ea typeface="+mn-lt"/>
                <a:cs typeface="+mn-lt"/>
              </a:rPr>
              <a:t>A binary classification – Regression problem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27F9267-26D5-4FAC-A566-445A6E38BC4C}"/>
              </a:ext>
            </a:extLst>
          </p:cNvPr>
          <p:cNvSpPr txBox="1"/>
          <p:nvPr/>
        </p:nvSpPr>
        <p:spPr>
          <a:xfrm flipH="1">
            <a:off x="368006" y="1777138"/>
            <a:ext cx="3287335" cy="13234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Scope</a:t>
            </a:r>
          </a:p>
          <a:p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Predicting the selection of the vehicle: electric or hybrid based on user preferences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Hybrid vs Full Electric Cars - d-Risk">
            <a:extLst>
              <a:ext uri="{FF2B5EF4-FFF2-40B4-BE49-F238E27FC236}">
                <a16:creationId xmlns:a16="http://schemas.microsoft.com/office/drawing/2014/main" id="{22D90F48-37F7-4FA3-A4BD-25D2876E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341" y="1443831"/>
            <a:ext cx="5315230" cy="28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2045304" y="148920"/>
            <a:ext cx="5842217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</a:t>
            </a:r>
            <a:endParaRPr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818712" y="1214761"/>
            <a:ext cx="3136600" cy="3219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ym typeface="Wingdings" pitchFamily="2" charset="2"/>
              </a:rPr>
              <a:t>Treat missing values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Explore correlation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Explore outliers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Under-sampling</a:t>
            </a:r>
          </a:p>
          <a:p>
            <a:pPr lvl="0"/>
            <a:endParaRPr lang="en-US" sz="2400" dirty="0"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381;p17">
            <a:extLst>
              <a:ext uri="{FF2B5EF4-FFF2-40B4-BE49-F238E27FC236}">
                <a16:creationId xmlns:a16="http://schemas.microsoft.com/office/drawing/2014/main" id="{271F6728-69FC-4CA4-B305-D07AC5EEF159}"/>
              </a:ext>
            </a:extLst>
          </p:cNvPr>
          <p:cNvSpPr txBox="1">
            <a:spLocks/>
          </p:cNvSpPr>
          <p:nvPr/>
        </p:nvSpPr>
        <p:spPr>
          <a:xfrm>
            <a:off x="4572000" y="1214761"/>
            <a:ext cx="3753288" cy="3219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sz="2000" dirty="0">
                <a:sym typeface="Wingdings" pitchFamily="2" charset="2"/>
              </a:rPr>
              <a:t>Adding Gaussian noise</a:t>
            </a:r>
            <a:endParaRPr lang="en-US" sz="2000" dirty="0"/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One hot encoding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Data Normalization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Shuffling &amp; splitting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21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15F537-7163-426D-BE80-2CB94E1ACFC9}"/>
              </a:ext>
            </a:extLst>
          </p:cNvPr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562258" y="17516"/>
            <a:ext cx="8092644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/>
              <a:t>Explore correlation - Outliers</a:t>
            </a:r>
            <a:endParaRPr dirty="0"/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906C5-06B9-44B5-B4D1-9B0CF3E26936}"/>
              </a:ext>
            </a:extLst>
          </p:cNvPr>
          <p:cNvGrpSpPr/>
          <p:nvPr/>
        </p:nvGrpSpPr>
        <p:grpSpPr>
          <a:xfrm>
            <a:off x="1907834" y="628273"/>
            <a:ext cx="5357119" cy="4466416"/>
            <a:chOff x="557495" y="628273"/>
            <a:chExt cx="5357119" cy="4466416"/>
          </a:xfrm>
        </p:grpSpPr>
        <p:pic>
          <p:nvPicPr>
            <p:cNvPr id="10" name="Picture 9" descr="Scatter chart&#10;&#10;Description automatically generated with medium confidence">
              <a:extLst>
                <a:ext uri="{FF2B5EF4-FFF2-40B4-BE49-F238E27FC236}">
                  <a16:creationId xmlns:a16="http://schemas.microsoft.com/office/drawing/2014/main" id="{EE633636-3D03-4B12-8D5A-02D18C4A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495" y="628273"/>
              <a:ext cx="5357119" cy="44664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5A88D2-56C2-4048-8142-6BDB0FE6E602}"/>
                </a:ext>
              </a:extLst>
            </p:cNvPr>
            <p:cNvSpPr/>
            <p:nvPr/>
          </p:nvSpPr>
          <p:spPr>
            <a:xfrm rot="5400000">
              <a:off x="3063032" y="693717"/>
              <a:ext cx="98463" cy="45940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833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57" y="0"/>
            <a:ext cx="2433614" cy="25392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Google Shape;399;p18"/>
          <p:cNvSpPr txBox="1">
            <a:spLocks noGrp="1"/>
          </p:cNvSpPr>
          <p:nvPr>
            <p:ph type="title"/>
          </p:nvPr>
        </p:nvSpPr>
        <p:spPr>
          <a:xfrm>
            <a:off x="562258" y="226839"/>
            <a:ext cx="8092644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/>
              <a:t>Explore correlation - Outliers</a:t>
            </a:r>
            <a:endParaRPr dirty="0"/>
          </a:p>
        </p:txBody>
      </p:sp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07B55D33-C2C5-470B-BD42-64514777F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25" y="796335"/>
            <a:ext cx="527431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1268125" y="218583"/>
            <a:ext cx="5704126" cy="569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4000"/>
            </a:pPr>
            <a:r>
              <a:rPr lang="en-US" sz="4000" dirty="0">
                <a:sym typeface="Muli"/>
              </a:rPr>
              <a:t>Neural Network Design</a:t>
            </a:r>
            <a:endParaRPr sz="4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2024062" y="-1071562"/>
            <a:ext cx="12191999" cy="685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0B7F681-5ED0-430D-A293-23DDF33C2496}"/>
              </a:ext>
            </a:extLst>
          </p:cNvPr>
          <p:cNvGrpSpPr/>
          <p:nvPr/>
        </p:nvGrpSpPr>
        <p:grpSpPr>
          <a:xfrm>
            <a:off x="1503322" y="665629"/>
            <a:ext cx="7788596" cy="4336891"/>
            <a:chOff x="-308345" y="-269458"/>
            <a:chExt cx="12896437" cy="7615431"/>
          </a:xfrm>
          <a:effectLst>
            <a:outerShdw blurRad="215900" dist="304800" dir="5400000" algn="t" rotWithShape="0">
              <a:srgbClr val="2F2155">
                <a:alpha val="27000"/>
              </a:srgbClr>
            </a:outerShdw>
          </a:effectLst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738DE0E-5E21-4A07-93DE-D033A7632443}"/>
                </a:ext>
              </a:extLst>
            </p:cNvPr>
            <p:cNvCxnSpPr/>
            <p:nvPr/>
          </p:nvCxnSpPr>
          <p:spPr>
            <a:xfrm flipV="1">
              <a:off x="3152047" y="3898147"/>
              <a:ext cx="1237699" cy="714587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74CA239-A7B2-4C5C-A239-AC6C605DCC12}"/>
                </a:ext>
              </a:extLst>
            </p:cNvPr>
            <p:cNvCxnSpPr/>
            <p:nvPr/>
          </p:nvCxnSpPr>
          <p:spPr>
            <a:xfrm flipH="1" flipV="1">
              <a:off x="4389748" y="3898148"/>
              <a:ext cx="394647" cy="227850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C7D0882-AAB5-4913-8E65-2830FF451EF5}"/>
                </a:ext>
              </a:extLst>
            </p:cNvPr>
            <p:cNvCxnSpPr/>
            <p:nvPr/>
          </p:nvCxnSpPr>
          <p:spPr>
            <a:xfrm flipV="1">
              <a:off x="4800437" y="3890652"/>
              <a:ext cx="418565" cy="241660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17B6BC-0FE3-4F62-88D8-9900C494A0C3}"/>
                </a:ext>
              </a:extLst>
            </p:cNvPr>
            <p:cNvCxnSpPr/>
            <p:nvPr/>
          </p:nvCxnSpPr>
          <p:spPr>
            <a:xfrm flipH="1" flipV="1">
              <a:off x="3674048" y="2999908"/>
              <a:ext cx="1542816" cy="890743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51D397F-0331-414C-8ACF-3A29966C6A64}"/>
                </a:ext>
              </a:extLst>
            </p:cNvPr>
            <p:cNvCxnSpPr/>
            <p:nvPr/>
          </p:nvCxnSpPr>
          <p:spPr>
            <a:xfrm flipV="1">
              <a:off x="3682543" y="1676075"/>
              <a:ext cx="2283226" cy="1318224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E2022C3-5D63-4A6C-84A2-31DD027E2F9C}"/>
                </a:ext>
              </a:extLst>
            </p:cNvPr>
            <p:cNvCxnSpPr/>
            <p:nvPr/>
          </p:nvCxnSpPr>
          <p:spPr>
            <a:xfrm flipV="1">
              <a:off x="6112954" y="2766923"/>
              <a:ext cx="292410" cy="168824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F67C68-8367-434F-ABCF-439298985968}"/>
                </a:ext>
              </a:extLst>
            </p:cNvPr>
            <p:cNvCxnSpPr/>
            <p:nvPr/>
          </p:nvCxnSpPr>
          <p:spPr>
            <a:xfrm flipH="1" flipV="1">
              <a:off x="6421406" y="2757187"/>
              <a:ext cx="1176598" cy="67930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86B658F-B0DB-45BD-A698-7108C02D2C47}"/>
                </a:ext>
              </a:extLst>
            </p:cNvPr>
            <p:cNvCxnSpPr/>
            <p:nvPr/>
          </p:nvCxnSpPr>
          <p:spPr>
            <a:xfrm flipV="1">
              <a:off x="7598004" y="1897272"/>
              <a:ext cx="2664331" cy="1538256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981FF8A-A89B-4A76-8D75-549D194252A6}"/>
                </a:ext>
              </a:extLst>
            </p:cNvPr>
            <p:cNvCxnSpPr/>
            <p:nvPr/>
          </p:nvCxnSpPr>
          <p:spPr>
            <a:xfrm flipV="1">
              <a:off x="8079698" y="600193"/>
              <a:ext cx="651423" cy="376101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3DA7696-9ABC-4095-BC37-B5F175AE3F38}"/>
                </a:ext>
              </a:extLst>
            </p:cNvPr>
            <p:cNvCxnSpPr/>
            <p:nvPr/>
          </p:nvCxnSpPr>
          <p:spPr>
            <a:xfrm flipH="1" flipV="1">
              <a:off x="8747163" y="590457"/>
              <a:ext cx="1176598" cy="67930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5FC3D24-6F43-47E6-BB1B-ED175D8DEF99}"/>
                </a:ext>
              </a:extLst>
            </p:cNvPr>
            <p:cNvCxnSpPr/>
            <p:nvPr/>
          </p:nvCxnSpPr>
          <p:spPr>
            <a:xfrm flipV="1">
              <a:off x="9923761" y="-269458"/>
              <a:ext cx="2664331" cy="1538256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11C6B79-FDF9-4377-9853-2093042F7DD6}"/>
                </a:ext>
              </a:extLst>
            </p:cNvPr>
            <p:cNvCxnSpPr/>
            <p:nvPr/>
          </p:nvCxnSpPr>
          <p:spPr>
            <a:xfrm flipV="1">
              <a:off x="9539653" y="1650428"/>
              <a:ext cx="292410" cy="168824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DF14504-E5B4-49D0-886D-40AB5E4644D9}"/>
                </a:ext>
              </a:extLst>
            </p:cNvPr>
            <p:cNvCxnSpPr/>
            <p:nvPr/>
          </p:nvCxnSpPr>
          <p:spPr>
            <a:xfrm flipH="1" flipV="1">
              <a:off x="9838938" y="1651857"/>
              <a:ext cx="423397" cy="24444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CB19363-4E9B-40C4-8ED2-8DA526F1C72D}"/>
                </a:ext>
              </a:extLst>
            </p:cNvPr>
            <p:cNvCxnSpPr/>
            <p:nvPr/>
          </p:nvCxnSpPr>
          <p:spPr>
            <a:xfrm flipH="1" flipV="1">
              <a:off x="8079698" y="988580"/>
              <a:ext cx="1438771" cy="830673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949F185-D448-4E1C-9CCD-8FAED0E3A5CE}"/>
                </a:ext>
              </a:extLst>
            </p:cNvPr>
            <p:cNvCxnSpPr/>
            <p:nvPr/>
          </p:nvCxnSpPr>
          <p:spPr>
            <a:xfrm flipH="1" flipV="1">
              <a:off x="3152048" y="4620230"/>
              <a:ext cx="2388140" cy="1378797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F180056-A24F-4848-B3CB-01E4679E0AD6}"/>
                </a:ext>
              </a:extLst>
            </p:cNvPr>
            <p:cNvCxnSpPr/>
            <p:nvPr/>
          </p:nvCxnSpPr>
          <p:spPr>
            <a:xfrm flipV="1">
              <a:off x="5540188" y="5284440"/>
              <a:ext cx="1237699" cy="714587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B0AFCFD-635A-4E2A-896F-6331BD4DB8E9}"/>
                </a:ext>
              </a:extLst>
            </p:cNvPr>
            <p:cNvCxnSpPr/>
            <p:nvPr/>
          </p:nvCxnSpPr>
          <p:spPr>
            <a:xfrm flipH="1" flipV="1">
              <a:off x="6777888" y="5284440"/>
              <a:ext cx="246325" cy="142217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5528A30-E70E-4EDC-A7FE-99B6C947AD4E}"/>
                </a:ext>
              </a:extLst>
            </p:cNvPr>
            <p:cNvCxnSpPr/>
            <p:nvPr/>
          </p:nvCxnSpPr>
          <p:spPr>
            <a:xfrm flipV="1">
              <a:off x="5299623" y="5436857"/>
              <a:ext cx="1724590" cy="995693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9FEE0BA-26BF-4313-96E6-AA26C844AE18}"/>
                </a:ext>
              </a:extLst>
            </p:cNvPr>
            <p:cNvCxnSpPr/>
            <p:nvPr/>
          </p:nvCxnSpPr>
          <p:spPr>
            <a:xfrm flipH="1" flipV="1">
              <a:off x="3689625" y="5506346"/>
              <a:ext cx="1604238" cy="926204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88D9A6A-9AC1-4CED-A1F4-620DDE8C8030}"/>
                </a:ext>
              </a:extLst>
            </p:cNvPr>
            <p:cNvCxnSpPr/>
            <p:nvPr/>
          </p:nvCxnSpPr>
          <p:spPr>
            <a:xfrm flipV="1">
              <a:off x="-308345" y="5088075"/>
              <a:ext cx="3910789" cy="225789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75FA6AF-BE38-40D0-A0CB-5F7752F0468C}"/>
                </a:ext>
              </a:extLst>
            </p:cNvPr>
            <p:cNvCxnSpPr/>
            <p:nvPr/>
          </p:nvCxnSpPr>
          <p:spPr>
            <a:xfrm flipH="1" flipV="1">
              <a:off x="3618393" y="5094377"/>
              <a:ext cx="394647" cy="227850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C99A5B6-D2CA-4FF1-8503-53B643022A50}"/>
                </a:ext>
              </a:extLst>
            </p:cNvPr>
            <p:cNvCxnSpPr/>
            <p:nvPr/>
          </p:nvCxnSpPr>
          <p:spPr>
            <a:xfrm flipV="1">
              <a:off x="7885691" y="1974915"/>
              <a:ext cx="283715" cy="163803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1A19126-6FF3-4E3C-B8C6-B89C51F292A2}"/>
                </a:ext>
              </a:extLst>
            </p:cNvPr>
            <p:cNvCxnSpPr/>
            <p:nvPr/>
          </p:nvCxnSpPr>
          <p:spPr>
            <a:xfrm flipH="1" flipV="1">
              <a:off x="4784395" y="999660"/>
              <a:ext cx="1176598" cy="67930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69A29D8-C34D-46C9-A7F4-F05855C6D9CC}"/>
                </a:ext>
              </a:extLst>
            </p:cNvPr>
            <p:cNvCxnSpPr/>
            <p:nvPr/>
          </p:nvCxnSpPr>
          <p:spPr>
            <a:xfrm flipV="1">
              <a:off x="4801439" y="734634"/>
              <a:ext cx="418565" cy="241660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4E9FDF7-502A-4341-BD84-FEEAD6D25AC3}"/>
                </a:ext>
              </a:extLst>
            </p:cNvPr>
            <p:cNvCxnSpPr/>
            <p:nvPr/>
          </p:nvCxnSpPr>
          <p:spPr>
            <a:xfrm flipH="1" flipV="1">
              <a:off x="5206603" y="734529"/>
              <a:ext cx="1350253" cy="77956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AD355B5-4532-4CF2-8CF1-A69E44CF22F7}"/>
                </a:ext>
              </a:extLst>
            </p:cNvPr>
            <p:cNvCxnSpPr/>
            <p:nvPr/>
          </p:nvCxnSpPr>
          <p:spPr>
            <a:xfrm flipV="1">
              <a:off x="6584382" y="1267150"/>
              <a:ext cx="418565" cy="241660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C9B66D1-20C0-4C92-9D6E-EB896FFBE565}"/>
                </a:ext>
              </a:extLst>
            </p:cNvPr>
            <p:cNvCxnSpPr/>
            <p:nvPr/>
          </p:nvCxnSpPr>
          <p:spPr>
            <a:xfrm flipH="1" flipV="1">
              <a:off x="7013580" y="1264398"/>
              <a:ext cx="1176598" cy="67930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8FE7217-49BC-4F09-9D6A-6B6FD23C865B}"/>
                </a:ext>
              </a:extLst>
            </p:cNvPr>
            <p:cNvCxnSpPr/>
            <p:nvPr/>
          </p:nvCxnSpPr>
          <p:spPr>
            <a:xfrm flipV="1">
              <a:off x="5711373" y="1804899"/>
              <a:ext cx="1515641" cy="875058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6ACB8ED-730C-40BB-A2F8-2517049DF531}"/>
                </a:ext>
              </a:extLst>
            </p:cNvPr>
            <p:cNvCxnSpPr/>
            <p:nvPr/>
          </p:nvCxnSpPr>
          <p:spPr>
            <a:xfrm flipH="1" flipV="1">
              <a:off x="5711352" y="2704441"/>
              <a:ext cx="394647" cy="227850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5DA8C0B-FDC0-4804-A2CF-C231F09B42A8}"/>
                </a:ext>
              </a:extLst>
            </p:cNvPr>
            <p:cNvCxnSpPr/>
            <p:nvPr/>
          </p:nvCxnSpPr>
          <p:spPr>
            <a:xfrm flipH="1" flipV="1">
              <a:off x="7258373" y="1784714"/>
              <a:ext cx="619674" cy="357769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CE017D0-DB86-4A0A-B4E2-D1ECD9490C8E}"/>
                </a:ext>
              </a:extLst>
            </p:cNvPr>
            <p:cNvCxnSpPr/>
            <p:nvPr/>
          </p:nvCxnSpPr>
          <p:spPr>
            <a:xfrm flipV="1">
              <a:off x="3689625" y="5339172"/>
              <a:ext cx="283715" cy="163803"/>
            </a:xfrm>
            <a:prstGeom prst="line">
              <a:avLst/>
            </a:prstGeom>
            <a:ln w="127000" cap="rnd">
              <a:solidFill>
                <a:schemeClr val="accent6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85E8BA-FAD0-4B9A-99B8-00E2123BC885}"/>
              </a:ext>
            </a:extLst>
          </p:cNvPr>
          <p:cNvGrpSpPr/>
          <p:nvPr/>
        </p:nvGrpSpPr>
        <p:grpSpPr>
          <a:xfrm>
            <a:off x="1929394" y="4311364"/>
            <a:ext cx="953546" cy="511119"/>
            <a:chOff x="3583946" y="3316717"/>
            <a:chExt cx="2450242" cy="1313377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21882DC-31CA-417D-932D-87DAB9405DCA}"/>
                </a:ext>
              </a:extLst>
            </p:cNvPr>
            <p:cNvGrpSpPr/>
            <p:nvPr/>
          </p:nvGrpSpPr>
          <p:grpSpPr>
            <a:xfrm>
              <a:off x="4153150" y="3317153"/>
              <a:ext cx="1312943" cy="1312941"/>
              <a:chOff x="4475862" y="3558507"/>
              <a:chExt cx="665340" cy="665340"/>
            </a:xfrm>
            <a:gradFill>
              <a:gsLst>
                <a:gs pos="0">
                  <a:srgbClr val="28FCCC"/>
                </a:gs>
                <a:gs pos="100000">
                  <a:srgbClr val="00ACBF"/>
                </a:gs>
              </a:gsLst>
              <a:lin ang="2700000" scaled="0"/>
            </a:gradFill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8677EA4-D85C-4179-AB0E-FFBF2F292734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Chord 104">
                <a:extLst>
                  <a:ext uri="{FF2B5EF4-FFF2-40B4-BE49-F238E27FC236}">
                    <a16:creationId xmlns:a16="http://schemas.microsoft.com/office/drawing/2014/main" id="{C6A65578-CEBB-4259-A1DA-282FBA164C53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6CFE0D1-8E32-473B-A795-C333FFEE5150}"/>
                </a:ext>
              </a:extLst>
            </p:cNvPr>
            <p:cNvSpPr/>
            <p:nvPr/>
          </p:nvSpPr>
          <p:spPr>
            <a:xfrm>
              <a:off x="3583946" y="3410350"/>
              <a:ext cx="2450242" cy="7425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82D20EA-4529-48AF-924F-F1771477BD8C}"/>
                </a:ext>
              </a:extLst>
            </p:cNvPr>
            <p:cNvSpPr/>
            <p:nvPr/>
          </p:nvSpPr>
          <p:spPr>
            <a:xfrm>
              <a:off x="3876432" y="3544711"/>
              <a:ext cx="1865270" cy="4673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58D8DE1-88E9-4C8F-A34F-B2E60B21CF09}"/>
                </a:ext>
              </a:extLst>
            </p:cNvPr>
            <p:cNvGrpSpPr/>
            <p:nvPr/>
          </p:nvGrpSpPr>
          <p:grpSpPr>
            <a:xfrm>
              <a:off x="4153150" y="3316717"/>
              <a:ext cx="1312943" cy="1312941"/>
              <a:chOff x="4475862" y="3558507"/>
              <a:chExt cx="665340" cy="665340"/>
            </a:xfrm>
            <a:gradFill flip="none" rotWithShape="1">
              <a:gsLst>
                <a:gs pos="0">
                  <a:srgbClr val="28FCCC">
                    <a:alpha val="63000"/>
                  </a:srgbClr>
                </a:gs>
                <a:gs pos="100000">
                  <a:srgbClr val="00ACB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590CE98-FEAA-4A3C-B41A-336F6EBF1DBE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Chord 102">
                <a:extLst>
                  <a:ext uri="{FF2B5EF4-FFF2-40B4-BE49-F238E27FC236}">
                    <a16:creationId xmlns:a16="http://schemas.microsoft.com/office/drawing/2014/main" id="{B67C4458-2683-42EB-96AC-C08D0E21DAC9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90969D-70E2-4A77-852E-015B9063EE86}"/>
              </a:ext>
            </a:extLst>
          </p:cNvPr>
          <p:cNvGrpSpPr/>
          <p:nvPr/>
        </p:nvGrpSpPr>
        <p:grpSpPr>
          <a:xfrm>
            <a:off x="5352106" y="3737979"/>
            <a:ext cx="953546" cy="511119"/>
            <a:chOff x="3583946" y="3316717"/>
            <a:chExt cx="2450242" cy="131337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ECAD9D6-1ECB-45C6-843D-9BEB2964DF63}"/>
                </a:ext>
              </a:extLst>
            </p:cNvPr>
            <p:cNvGrpSpPr/>
            <p:nvPr/>
          </p:nvGrpSpPr>
          <p:grpSpPr>
            <a:xfrm>
              <a:off x="4153150" y="3317153"/>
              <a:ext cx="1312943" cy="1312941"/>
              <a:chOff x="4475862" y="3558507"/>
              <a:chExt cx="665340" cy="665340"/>
            </a:xfrm>
            <a:gradFill>
              <a:gsLst>
                <a:gs pos="0">
                  <a:srgbClr val="28FCCC"/>
                </a:gs>
                <a:gs pos="100000">
                  <a:srgbClr val="00ACBF"/>
                </a:gs>
              </a:gsLst>
              <a:lin ang="2700000" scaled="0"/>
            </a:gradFill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28F4B52-AE2E-4110-8524-A404A8082133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Chord 96">
                <a:extLst>
                  <a:ext uri="{FF2B5EF4-FFF2-40B4-BE49-F238E27FC236}">
                    <a16:creationId xmlns:a16="http://schemas.microsoft.com/office/drawing/2014/main" id="{D443C673-1E3C-485F-ABB1-0F78068D2370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EC20ACE-A23C-46E0-A9BC-B5A90017C1B5}"/>
                </a:ext>
              </a:extLst>
            </p:cNvPr>
            <p:cNvSpPr/>
            <p:nvPr/>
          </p:nvSpPr>
          <p:spPr>
            <a:xfrm>
              <a:off x="3583946" y="3410350"/>
              <a:ext cx="2450242" cy="7425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FD5A01-31A3-4EDD-A168-98D0FD58C459}"/>
                </a:ext>
              </a:extLst>
            </p:cNvPr>
            <p:cNvSpPr/>
            <p:nvPr/>
          </p:nvSpPr>
          <p:spPr>
            <a:xfrm>
              <a:off x="3876432" y="3544711"/>
              <a:ext cx="1865270" cy="4673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18C64AC-4C98-401B-84CD-541035D160E7}"/>
                </a:ext>
              </a:extLst>
            </p:cNvPr>
            <p:cNvGrpSpPr/>
            <p:nvPr/>
          </p:nvGrpSpPr>
          <p:grpSpPr>
            <a:xfrm>
              <a:off x="4153150" y="3316717"/>
              <a:ext cx="1312943" cy="1312941"/>
              <a:chOff x="4475862" y="3558507"/>
              <a:chExt cx="665340" cy="665340"/>
            </a:xfrm>
            <a:gradFill flip="none" rotWithShape="1">
              <a:gsLst>
                <a:gs pos="0">
                  <a:srgbClr val="28FCCC">
                    <a:alpha val="63000"/>
                  </a:srgbClr>
                </a:gs>
                <a:gs pos="100000">
                  <a:srgbClr val="00ACB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3D8887F9-BDD7-47BE-BF25-21251E8EE935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Chord 94">
                <a:extLst>
                  <a:ext uri="{FF2B5EF4-FFF2-40B4-BE49-F238E27FC236}">
                    <a16:creationId xmlns:a16="http://schemas.microsoft.com/office/drawing/2014/main" id="{86F2103E-0932-4F23-A810-98F7DB834ACA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5546C4-A814-4B85-B2DB-F1037680825E}"/>
              </a:ext>
            </a:extLst>
          </p:cNvPr>
          <p:cNvGrpSpPr/>
          <p:nvPr/>
        </p:nvGrpSpPr>
        <p:grpSpPr>
          <a:xfrm>
            <a:off x="4159137" y="2859016"/>
            <a:ext cx="953546" cy="511119"/>
            <a:chOff x="3583946" y="3316717"/>
            <a:chExt cx="2450242" cy="131337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B8C719B-C283-409C-B605-8787352E6694}"/>
                </a:ext>
              </a:extLst>
            </p:cNvPr>
            <p:cNvGrpSpPr/>
            <p:nvPr/>
          </p:nvGrpSpPr>
          <p:grpSpPr>
            <a:xfrm>
              <a:off x="4153150" y="3317153"/>
              <a:ext cx="1312943" cy="1312941"/>
              <a:chOff x="4475862" y="3558507"/>
              <a:chExt cx="665340" cy="665340"/>
            </a:xfrm>
            <a:gradFill>
              <a:gsLst>
                <a:gs pos="0">
                  <a:srgbClr val="28FCCC"/>
                </a:gs>
                <a:gs pos="100000">
                  <a:srgbClr val="00ACBF"/>
                </a:gs>
              </a:gsLst>
              <a:lin ang="2700000" scaled="0"/>
            </a:gra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AB44752-6435-4CFC-953B-075EC3F12EC7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hord 88">
                <a:extLst>
                  <a:ext uri="{FF2B5EF4-FFF2-40B4-BE49-F238E27FC236}">
                    <a16:creationId xmlns:a16="http://schemas.microsoft.com/office/drawing/2014/main" id="{A5A04CA7-BD76-479A-AE49-0DE0C1302085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26B7CF-A4B6-403B-B05B-7FF752369CCC}"/>
                </a:ext>
              </a:extLst>
            </p:cNvPr>
            <p:cNvSpPr/>
            <p:nvPr/>
          </p:nvSpPr>
          <p:spPr>
            <a:xfrm>
              <a:off x="3583946" y="3410350"/>
              <a:ext cx="2450242" cy="7425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00D5E6-FA46-4C72-B76C-897F1733515B}"/>
                </a:ext>
              </a:extLst>
            </p:cNvPr>
            <p:cNvSpPr/>
            <p:nvPr/>
          </p:nvSpPr>
          <p:spPr>
            <a:xfrm>
              <a:off x="3876432" y="3544711"/>
              <a:ext cx="1865270" cy="4673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4C9A8DD-473F-44EB-B36C-2A3F1BE15884}"/>
                </a:ext>
              </a:extLst>
            </p:cNvPr>
            <p:cNvGrpSpPr/>
            <p:nvPr/>
          </p:nvGrpSpPr>
          <p:grpSpPr>
            <a:xfrm>
              <a:off x="4153150" y="3316717"/>
              <a:ext cx="1312943" cy="1312941"/>
              <a:chOff x="4475862" y="3558507"/>
              <a:chExt cx="665340" cy="665340"/>
            </a:xfrm>
            <a:gradFill flip="none" rotWithShape="1">
              <a:gsLst>
                <a:gs pos="0">
                  <a:srgbClr val="28FCCC">
                    <a:alpha val="63000"/>
                  </a:srgbClr>
                </a:gs>
                <a:gs pos="100000">
                  <a:srgbClr val="00ACB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C9C06A1-491B-43A6-A1EB-9A6D0358011E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ord 86">
                <a:extLst>
                  <a:ext uri="{FF2B5EF4-FFF2-40B4-BE49-F238E27FC236}">
                    <a16:creationId xmlns:a16="http://schemas.microsoft.com/office/drawing/2014/main" id="{BAEA94B6-BC41-4B18-919F-138ABF44844F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CE9009-13CE-45A6-8231-3B930F1B67B8}"/>
              </a:ext>
            </a:extLst>
          </p:cNvPr>
          <p:cNvGrpSpPr/>
          <p:nvPr/>
        </p:nvGrpSpPr>
        <p:grpSpPr>
          <a:xfrm>
            <a:off x="4414396" y="1174181"/>
            <a:ext cx="953546" cy="511119"/>
            <a:chOff x="3583946" y="3316717"/>
            <a:chExt cx="2450242" cy="131337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F139106-ABB2-4E51-BEED-ABCBC2B3C9AA}"/>
                </a:ext>
              </a:extLst>
            </p:cNvPr>
            <p:cNvGrpSpPr/>
            <p:nvPr/>
          </p:nvGrpSpPr>
          <p:grpSpPr>
            <a:xfrm>
              <a:off x="4153150" y="3317153"/>
              <a:ext cx="1312943" cy="1312941"/>
              <a:chOff x="4475862" y="3558507"/>
              <a:chExt cx="665340" cy="665340"/>
            </a:xfrm>
            <a:gradFill>
              <a:gsLst>
                <a:gs pos="0">
                  <a:srgbClr val="28FCCC"/>
                </a:gs>
                <a:gs pos="100000">
                  <a:srgbClr val="00ACBF"/>
                </a:gs>
              </a:gsLst>
              <a:lin ang="2700000" scaled="0"/>
            </a:gra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955510A-F12B-4D42-9EF8-1C912403D559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ord 80">
                <a:extLst>
                  <a:ext uri="{FF2B5EF4-FFF2-40B4-BE49-F238E27FC236}">
                    <a16:creationId xmlns:a16="http://schemas.microsoft.com/office/drawing/2014/main" id="{4714ABBA-9753-461C-B7AC-74D13A30D9BB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FE328F1-0AEE-4E1C-86F8-37BDFCC5E17D}"/>
                </a:ext>
              </a:extLst>
            </p:cNvPr>
            <p:cNvSpPr/>
            <p:nvPr/>
          </p:nvSpPr>
          <p:spPr>
            <a:xfrm>
              <a:off x="3583946" y="3410350"/>
              <a:ext cx="2450242" cy="7425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B13789-1531-4BFE-85AF-055CFB295929}"/>
                </a:ext>
              </a:extLst>
            </p:cNvPr>
            <p:cNvSpPr/>
            <p:nvPr/>
          </p:nvSpPr>
          <p:spPr>
            <a:xfrm>
              <a:off x="3876432" y="3544711"/>
              <a:ext cx="1865270" cy="4673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E1BC787-B1BF-4335-9C19-D367525895B2}"/>
                </a:ext>
              </a:extLst>
            </p:cNvPr>
            <p:cNvGrpSpPr/>
            <p:nvPr/>
          </p:nvGrpSpPr>
          <p:grpSpPr>
            <a:xfrm>
              <a:off x="4153150" y="3316717"/>
              <a:ext cx="1312943" cy="1312941"/>
              <a:chOff x="4475862" y="3558507"/>
              <a:chExt cx="665340" cy="665340"/>
            </a:xfrm>
            <a:gradFill flip="none" rotWithShape="1">
              <a:gsLst>
                <a:gs pos="0">
                  <a:srgbClr val="28FCCC">
                    <a:alpha val="63000"/>
                  </a:srgbClr>
                </a:gs>
                <a:gs pos="100000">
                  <a:srgbClr val="00ACB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FCFE4B3-A263-4C09-B4B3-80EB9547A9A2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Chord 78">
                <a:extLst>
                  <a:ext uri="{FF2B5EF4-FFF2-40B4-BE49-F238E27FC236}">
                    <a16:creationId xmlns:a16="http://schemas.microsoft.com/office/drawing/2014/main" id="{AFA74050-CBB0-4A4C-85D6-A442747FD611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9D6CA2D-FD5A-4387-AA42-E10D9A7BF3A3}"/>
              </a:ext>
            </a:extLst>
          </p:cNvPr>
          <p:cNvGrpSpPr/>
          <p:nvPr/>
        </p:nvGrpSpPr>
        <p:grpSpPr>
          <a:xfrm>
            <a:off x="8156328" y="881599"/>
            <a:ext cx="953546" cy="511119"/>
            <a:chOff x="3583946" y="3316717"/>
            <a:chExt cx="2450242" cy="13133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29F1409-4404-4DF9-98E7-31ABC1495F85}"/>
                </a:ext>
              </a:extLst>
            </p:cNvPr>
            <p:cNvGrpSpPr/>
            <p:nvPr/>
          </p:nvGrpSpPr>
          <p:grpSpPr>
            <a:xfrm>
              <a:off x="4153150" y="3317153"/>
              <a:ext cx="1312943" cy="1312941"/>
              <a:chOff x="4475862" y="3558507"/>
              <a:chExt cx="665340" cy="665340"/>
            </a:xfrm>
            <a:gradFill>
              <a:gsLst>
                <a:gs pos="0">
                  <a:srgbClr val="28FCCC"/>
                </a:gs>
                <a:gs pos="100000">
                  <a:srgbClr val="00ACBF"/>
                </a:gs>
              </a:gsLst>
              <a:lin ang="2700000" scaled="0"/>
            </a:gra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8B3699F-587A-449C-A342-0B1E610695EB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ord 72">
                <a:extLst>
                  <a:ext uri="{FF2B5EF4-FFF2-40B4-BE49-F238E27FC236}">
                    <a16:creationId xmlns:a16="http://schemas.microsoft.com/office/drawing/2014/main" id="{2C1102D3-F571-41D3-8DE5-FDD60EC9DC5A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3DFAD85-EFEF-4E00-9B08-F2D55CAD5FEE}"/>
                </a:ext>
              </a:extLst>
            </p:cNvPr>
            <p:cNvSpPr/>
            <p:nvPr/>
          </p:nvSpPr>
          <p:spPr>
            <a:xfrm>
              <a:off x="3583946" y="3410350"/>
              <a:ext cx="2450242" cy="7425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1A4B2A9-144C-4EB6-83E0-B4F06E901F10}"/>
                </a:ext>
              </a:extLst>
            </p:cNvPr>
            <p:cNvSpPr/>
            <p:nvPr/>
          </p:nvSpPr>
          <p:spPr>
            <a:xfrm>
              <a:off x="3876432" y="3544711"/>
              <a:ext cx="1865270" cy="4673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04FE541-399A-4E19-99ED-05C6413B478A}"/>
                </a:ext>
              </a:extLst>
            </p:cNvPr>
            <p:cNvGrpSpPr/>
            <p:nvPr/>
          </p:nvGrpSpPr>
          <p:grpSpPr>
            <a:xfrm>
              <a:off x="4153150" y="3316717"/>
              <a:ext cx="1312943" cy="1312941"/>
              <a:chOff x="4475862" y="3558507"/>
              <a:chExt cx="665340" cy="665340"/>
            </a:xfrm>
            <a:gradFill flip="none" rotWithShape="1">
              <a:gsLst>
                <a:gs pos="0">
                  <a:srgbClr val="28FCCC">
                    <a:alpha val="63000"/>
                  </a:srgbClr>
                </a:gs>
                <a:gs pos="100000">
                  <a:srgbClr val="00ACB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D953CD9-6832-4481-9820-6DEE4C399059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ord 70">
                <a:extLst>
                  <a:ext uri="{FF2B5EF4-FFF2-40B4-BE49-F238E27FC236}">
                    <a16:creationId xmlns:a16="http://schemas.microsoft.com/office/drawing/2014/main" id="{E73B8B9B-6AD0-4A25-AF20-3FB4D9C7E6A2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1" name="TextBox 95">
            <a:extLst>
              <a:ext uri="{FF2B5EF4-FFF2-40B4-BE49-F238E27FC236}">
                <a16:creationId xmlns:a16="http://schemas.microsoft.com/office/drawing/2014/main" id="{F82EE658-F1C2-4F9A-B39A-88A704A4519C}"/>
              </a:ext>
            </a:extLst>
          </p:cNvPr>
          <p:cNvSpPr txBox="1"/>
          <p:nvPr/>
        </p:nvSpPr>
        <p:spPr>
          <a:xfrm>
            <a:off x="1574369" y="3819949"/>
            <a:ext cx="139719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+mj-lt"/>
                <a:ea typeface="Arial Narrow" charset="0"/>
                <a:cs typeface="Arial Narrow" charset="0"/>
              </a:rPr>
              <a:t>Initializing the weights and biases</a:t>
            </a:r>
          </a:p>
        </p:txBody>
      </p:sp>
      <p:sp>
        <p:nvSpPr>
          <p:cNvPr id="53" name="TextBox 97">
            <a:extLst>
              <a:ext uri="{FF2B5EF4-FFF2-40B4-BE49-F238E27FC236}">
                <a16:creationId xmlns:a16="http://schemas.microsoft.com/office/drawing/2014/main" id="{C7C0F717-123C-4B9A-82DC-E0A20C961E1C}"/>
              </a:ext>
            </a:extLst>
          </p:cNvPr>
          <p:cNvSpPr txBox="1"/>
          <p:nvPr/>
        </p:nvSpPr>
        <p:spPr>
          <a:xfrm>
            <a:off x="4505320" y="2635926"/>
            <a:ext cx="139719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+mj-lt"/>
                <a:ea typeface="Arial Narrow" charset="0"/>
                <a:cs typeface="Arial Narrow" charset="0"/>
              </a:rPr>
              <a:t>Loss functions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7781DB-F2C9-4268-86C0-1E2CEBEFBBCC}"/>
              </a:ext>
            </a:extLst>
          </p:cNvPr>
          <p:cNvGrpSpPr/>
          <p:nvPr/>
        </p:nvGrpSpPr>
        <p:grpSpPr>
          <a:xfrm>
            <a:off x="6479127" y="1081857"/>
            <a:ext cx="953546" cy="511119"/>
            <a:chOff x="3583946" y="3316717"/>
            <a:chExt cx="2450242" cy="13133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2DF38C-E72A-4D4C-ACC7-1B1BA2D1FDF5}"/>
                </a:ext>
              </a:extLst>
            </p:cNvPr>
            <p:cNvGrpSpPr/>
            <p:nvPr/>
          </p:nvGrpSpPr>
          <p:grpSpPr>
            <a:xfrm>
              <a:off x="4153150" y="3317153"/>
              <a:ext cx="1312943" cy="1312941"/>
              <a:chOff x="4475862" y="3558507"/>
              <a:chExt cx="665340" cy="665340"/>
            </a:xfrm>
            <a:gradFill>
              <a:gsLst>
                <a:gs pos="0">
                  <a:srgbClr val="28FCCC"/>
                </a:gs>
                <a:gs pos="100000">
                  <a:srgbClr val="00ACBF"/>
                </a:gs>
              </a:gsLst>
              <a:lin ang="2700000" scaled="0"/>
            </a:gradFill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7065D56-6818-4BE2-BBAA-19626E802EFC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Chord 64">
                <a:extLst>
                  <a:ext uri="{FF2B5EF4-FFF2-40B4-BE49-F238E27FC236}">
                    <a16:creationId xmlns:a16="http://schemas.microsoft.com/office/drawing/2014/main" id="{FB45FA79-ABBE-44EC-BCF2-27C2B927964F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A9F9FB4-80BD-4126-B32E-B36A1C5EE699}"/>
                </a:ext>
              </a:extLst>
            </p:cNvPr>
            <p:cNvSpPr/>
            <p:nvPr/>
          </p:nvSpPr>
          <p:spPr>
            <a:xfrm>
              <a:off x="3583946" y="3410350"/>
              <a:ext cx="2450242" cy="74258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3355989-B0EE-456A-9100-496A6E4A2D99}"/>
                </a:ext>
              </a:extLst>
            </p:cNvPr>
            <p:cNvSpPr/>
            <p:nvPr/>
          </p:nvSpPr>
          <p:spPr>
            <a:xfrm>
              <a:off x="3876432" y="3544711"/>
              <a:ext cx="1865270" cy="4673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76B6AE3-482A-4107-82A2-FC1A8E443569}"/>
                </a:ext>
              </a:extLst>
            </p:cNvPr>
            <p:cNvGrpSpPr/>
            <p:nvPr/>
          </p:nvGrpSpPr>
          <p:grpSpPr>
            <a:xfrm>
              <a:off x="4153150" y="3316717"/>
              <a:ext cx="1312943" cy="1312941"/>
              <a:chOff x="4475862" y="3558507"/>
              <a:chExt cx="665340" cy="665340"/>
            </a:xfrm>
            <a:gradFill flip="none" rotWithShape="1">
              <a:gsLst>
                <a:gs pos="0">
                  <a:srgbClr val="28FCCC">
                    <a:alpha val="63000"/>
                  </a:srgbClr>
                </a:gs>
                <a:gs pos="100000">
                  <a:srgbClr val="00ACB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E21C86-54E4-4BBD-81BC-AFA7662D8E4C}"/>
                  </a:ext>
                </a:extLst>
              </p:cNvPr>
              <p:cNvSpPr/>
              <p:nvPr/>
            </p:nvSpPr>
            <p:spPr>
              <a:xfrm>
                <a:off x="4497026" y="3713718"/>
                <a:ext cx="624082" cy="12936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Chord 62">
                <a:extLst>
                  <a:ext uri="{FF2B5EF4-FFF2-40B4-BE49-F238E27FC236}">
                    <a16:creationId xmlns:a16="http://schemas.microsoft.com/office/drawing/2014/main" id="{47F4C937-5988-43F9-BAC7-E6CC6DA02B81}"/>
                  </a:ext>
                </a:extLst>
              </p:cNvPr>
              <p:cNvSpPr/>
              <p:nvPr/>
            </p:nvSpPr>
            <p:spPr>
              <a:xfrm>
                <a:off x="4475862" y="3558507"/>
                <a:ext cx="665340" cy="665340"/>
              </a:xfrm>
              <a:prstGeom prst="chord">
                <a:avLst>
                  <a:gd name="adj1" fmla="val 12049943"/>
                  <a:gd name="adj2" fmla="val 2039093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7" name="TextBox 109">
            <a:extLst>
              <a:ext uri="{FF2B5EF4-FFF2-40B4-BE49-F238E27FC236}">
                <a16:creationId xmlns:a16="http://schemas.microsoft.com/office/drawing/2014/main" id="{D0D86132-CBF3-4041-9222-90108BAF0277}"/>
              </a:ext>
            </a:extLst>
          </p:cNvPr>
          <p:cNvSpPr txBox="1"/>
          <p:nvPr/>
        </p:nvSpPr>
        <p:spPr>
          <a:xfrm>
            <a:off x="6273656" y="672645"/>
            <a:ext cx="139719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+mj-lt"/>
                <a:ea typeface="Arial Narrow" charset="0"/>
                <a:cs typeface="Arial Narrow" charset="0"/>
              </a:rPr>
              <a:t>Updating the weights</a:t>
            </a:r>
          </a:p>
        </p:txBody>
      </p:sp>
      <p:sp>
        <p:nvSpPr>
          <p:cNvPr id="140" name="TextBox 97">
            <a:extLst>
              <a:ext uri="{FF2B5EF4-FFF2-40B4-BE49-F238E27FC236}">
                <a16:creationId xmlns:a16="http://schemas.microsoft.com/office/drawing/2014/main" id="{C7C0F717-123C-4B9A-82DC-E0A20C961E1C}"/>
              </a:ext>
            </a:extLst>
          </p:cNvPr>
          <p:cNvSpPr txBox="1"/>
          <p:nvPr/>
        </p:nvSpPr>
        <p:spPr>
          <a:xfrm>
            <a:off x="5552470" y="3468355"/>
            <a:ext cx="139719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+mj-lt"/>
                <a:ea typeface="Arial Narrow" charset="0"/>
                <a:cs typeface="Arial Narrow" charset="0"/>
              </a:rPr>
              <a:t>Activation functions</a:t>
            </a:r>
          </a:p>
        </p:txBody>
      </p:sp>
      <p:sp>
        <p:nvSpPr>
          <p:cNvPr id="141" name="TextBox 109">
            <a:extLst>
              <a:ext uri="{FF2B5EF4-FFF2-40B4-BE49-F238E27FC236}">
                <a16:creationId xmlns:a16="http://schemas.microsoft.com/office/drawing/2014/main" id="{D0D86132-CBF3-4041-9222-90108BAF0277}"/>
              </a:ext>
            </a:extLst>
          </p:cNvPr>
          <p:cNvSpPr txBox="1"/>
          <p:nvPr/>
        </p:nvSpPr>
        <p:spPr>
          <a:xfrm>
            <a:off x="4210109" y="756212"/>
            <a:ext cx="135315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+mj-lt"/>
                <a:ea typeface="Arial Narrow" charset="0"/>
                <a:cs typeface="Arial Narrow" charset="0"/>
              </a:rPr>
              <a:t>Regularization techniques</a:t>
            </a:r>
          </a:p>
        </p:txBody>
      </p:sp>
      <p:sp>
        <p:nvSpPr>
          <p:cNvPr id="152" name="TextBox 109">
            <a:extLst>
              <a:ext uri="{FF2B5EF4-FFF2-40B4-BE49-F238E27FC236}">
                <a16:creationId xmlns:a16="http://schemas.microsoft.com/office/drawing/2014/main" id="{D0D86132-CBF3-4041-9222-90108BAF0277}"/>
              </a:ext>
            </a:extLst>
          </p:cNvPr>
          <p:cNvSpPr txBox="1"/>
          <p:nvPr/>
        </p:nvSpPr>
        <p:spPr>
          <a:xfrm>
            <a:off x="7850935" y="1444793"/>
            <a:ext cx="1397190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+mj-lt"/>
                <a:ea typeface="Arial Narrow" charset="0"/>
                <a:cs typeface="Arial Narrow" charset="0"/>
              </a:rPr>
              <a:t>Feed forward &amp; backpropagation</a:t>
            </a:r>
          </a:p>
        </p:txBody>
      </p:sp>
      <p:grpSp>
        <p:nvGrpSpPr>
          <p:cNvPr id="137" name="Google Shape;981;p39"/>
          <p:cNvGrpSpPr/>
          <p:nvPr/>
        </p:nvGrpSpPr>
        <p:grpSpPr>
          <a:xfrm>
            <a:off x="-39947" y="4249070"/>
            <a:ext cx="679894" cy="775439"/>
            <a:chOff x="5526246" y="1011207"/>
            <a:chExt cx="592758" cy="720086"/>
          </a:xfrm>
        </p:grpSpPr>
        <p:sp>
          <p:nvSpPr>
            <p:cNvPr id="138" name="Google Shape;982;p3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983;p3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984;p3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985;p3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986;p3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987;p3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6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78521" y="15389"/>
            <a:ext cx="7663857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Weights – biases initialization</a:t>
            </a:r>
          </a:p>
        </p:txBody>
      </p:sp>
      <p:sp>
        <p:nvSpPr>
          <p:cNvPr id="10" name="Google Shape;544;p32">
            <a:extLst>
              <a:ext uri="{FF2B5EF4-FFF2-40B4-BE49-F238E27FC236}">
                <a16:creationId xmlns:a16="http://schemas.microsoft.com/office/drawing/2014/main" id="{BF4934A6-3C31-4BC8-8613-82905A18D809}"/>
              </a:ext>
            </a:extLst>
          </p:cNvPr>
          <p:cNvSpPr txBox="1">
            <a:spLocks/>
          </p:cNvSpPr>
          <p:nvPr/>
        </p:nvSpPr>
        <p:spPr>
          <a:xfrm>
            <a:off x="1255470" y="902438"/>
            <a:ext cx="3531200" cy="16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r>
              <a:rPr lang="en-US" sz="1600" u="sng" dirty="0"/>
              <a:t>For the weights</a:t>
            </a:r>
          </a:p>
          <a:p>
            <a:r>
              <a:rPr lang="en-US" sz="1600" dirty="0"/>
              <a:t>Zeros</a:t>
            </a:r>
          </a:p>
          <a:p>
            <a:r>
              <a:rPr lang="en-US" sz="1600" dirty="0"/>
              <a:t>Randomly [0,1)</a:t>
            </a:r>
            <a:endParaRPr lang="en-US" sz="1200" dirty="0"/>
          </a:p>
          <a:p>
            <a:pPr lvl="0"/>
            <a:r>
              <a:rPr lang="en-US" sz="1600" dirty="0"/>
              <a:t>He initialization</a:t>
            </a:r>
            <a:endParaRPr lang="en-US" sz="1200" dirty="0"/>
          </a:p>
          <a:p>
            <a:pPr lvl="0"/>
            <a:r>
              <a:rPr lang="en-US" sz="1600" dirty="0"/>
              <a:t>Xavier (uniform) initialization</a:t>
            </a:r>
          </a:p>
        </p:txBody>
      </p:sp>
      <p:pic>
        <p:nvPicPr>
          <p:cNvPr id="2052" name="Picture 4" descr="Weight Initialization Techniques in Neural Networks">
            <a:extLst>
              <a:ext uri="{FF2B5EF4-FFF2-40B4-BE49-F238E27FC236}">
                <a16:creationId xmlns:a16="http://schemas.microsoft.com/office/drawing/2014/main" id="{04DA55B9-A33D-4A70-A1F8-2E29E39F1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t="50000" r="45172" b="17545"/>
          <a:stretch/>
        </p:blipFill>
        <p:spPr bwMode="auto">
          <a:xfrm>
            <a:off x="712380" y="2827857"/>
            <a:ext cx="4157331" cy="16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44;p32">
            <a:extLst>
              <a:ext uri="{FF2B5EF4-FFF2-40B4-BE49-F238E27FC236}">
                <a16:creationId xmlns:a16="http://schemas.microsoft.com/office/drawing/2014/main" id="{08267511-6A08-445A-87EA-126E8D883B61}"/>
              </a:ext>
            </a:extLst>
          </p:cNvPr>
          <p:cNvSpPr txBox="1">
            <a:spLocks/>
          </p:cNvSpPr>
          <p:nvPr/>
        </p:nvSpPr>
        <p:spPr>
          <a:xfrm>
            <a:off x="4869711" y="902438"/>
            <a:ext cx="3531200" cy="127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r>
              <a:rPr lang="en-US" sz="1600" u="sng" dirty="0"/>
              <a:t>For the biases</a:t>
            </a:r>
          </a:p>
          <a:p>
            <a:r>
              <a:rPr lang="en-US" sz="1600" dirty="0"/>
              <a:t>Zeros</a:t>
            </a:r>
          </a:p>
          <a:p>
            <a:r>
              <a:rPr lang="en-US" sz="1600" dirty="0"/>
              <a:t>0.1 when </a:t>
            </a:r>
            <a:r>
              <a:rPr lang="en-US" sz="1600" dirty="0" err="1"/>
              <a:t>ReLU</a:t>
            </a:r>
            <a:r>
              <a:rPr lang="en-US" sz="1600" dirty="0"/>
              <a:t> is applied due to saturation [OPTIONAL]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AE5B24-1EF6-4FE1-8CC8-BEE9CEE5811A}"/>
              </a:ext>
            </a:extLst>
          </p:cNvPr>
          <p:cNvSpPr txBox="1"/>
          <p:nvPr/>
        </p:nvSpPr>
        <p:spPr>
          <a:xfrm>
            <a:off x="4869711" y="3016182"/>
            <a:ext cx="368949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C6DAEC"/>
                </a:solidFill>
                <a:latin typeface="Muli"/>
                <a:sym typeface="Muli"/>
              </a:rPr>
              <a:t>“We set the biases for each unit to heuristically chosen constants and initialize only the weights randomly.”</a:t>
            </a:r>
          </a:p>
          <a:p>
            <a:pPr algn="just"/>
            <a:endParaRPr lang="en-US" sz="1200" dirty="0">
              <a:solidFill>
                <a:srgbClr val="C6DAEC"/>
              </a:solidFill>
              <a:latin typeface="Muli"/>
              <a:sym typeface="Muli"/>
            </a:endParaRPr>
          </a:p>
          <a:p>
            <a:pPr algn="just"/>
            <a:r>
              <a:rPr lang="en-US" sz="1000" i="1" dirty="0">
                <a:solidFill>
                  <a:srgbClr val="C6DAEC"/>
                </a:solidFill>
                <a:latin typeface="Muli"/>
                <a:sym typeface="Muli"/>
              </a:rPr>
              <a:t>Goodfellow, I., </a:t>
            </a:r>
            <a:r>
              <a:rPr lang="en-US" sz="1000" i="1" dirty="0" err="1">
                <a:solidFill>
                  <a:srgbClr val="C6DAEC"/>
                </a:solidFill>
                <a:latin typeface="Muli"/>
                <a:sym typeface="Muli"/>
              </a:rPr>
              <a:t>Bengio</a:t>
            </a:r>
            <a:r>
              <a:rPr lang="en-US" sz="1000" i="1" dirty="0">
                <a:solidFill>
                  <a:srgbClr val="C6DAEC"/>
                </a:solidFill>
                <a:latin typeface="Muli"/>
                <a:sym typeface="Muli"/>
              </a:rPr>
              <a:t>, Y., &amp; Courville, A. (2016). Deep Learning (Adaptive Computation and Machine Learning series) (Illustrated ed.). The MIT Press.</a:t>
            </a:r>
          </a:p>
          <a:p>
            <a:pPr algn="just"/>
            <a:endParaRPr lang="en-US" sz="1200" dirty="0">
              <a:solidFill>
                <a:srgbClr val="C6DAEC"/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80354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878521" y="15389"/>
            <a:ext cx="7663857" cy="63094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500" dirty="0">
                <a:solidFill>
                  <a:srgbClr val="19BBD5"/>
                </a:solidFill>
                <a:latin typeface="Nixie One"/>
                <a:ea typeface="Nixie One"/>
                <a:cs typeface="Nixie One"/>
              </a:rPr>
              <a:t>Activation functions</a:t>
            </a:r>
          </a:p>
        </p:txBody>
      </p:sp>
      <p:sp>
        <p:nvSpPr>
          <p:cNvPr id="10" name="Google Shape;544;p32">
            <a:extLst>
              <a:ext uri="{FF2B5EF4-FFF2-40B4-BE49-F238E27FC236}">
                <a16:creationId xmlns:a16="http://schemas.microsoft.com/office/drawing/2014/main" id="{BF4934A6-3C31-4BC8-8613-82905A18D809}"/>
              </a:ext>
            </a:extLst>
          </p:cNvPr>
          <p:cNvSpPr txBox="1">
            <a:spLocks/>
          </p:cNvSpPr>
          <p:nvPr/>
        </p:nvSpPr>
        <p:spPr>
          <a:xfrm>
            <a:off x="606560" y="741380"/>
            <a:ext cx="2601030" cy="3664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sz="1600" dirty="0"/>
              <a:t>Sigmoid</a:t>
            </a:r>
          </a:p>
          <a:p>
            <a:endParaRPr lang="en-US" sz="1200" dirty="0"/>
          </a:p>
          <a:p>
            <a:pPr lvl="0"/>
            <a:r>
              <a:rPr lang="en-US" sz="1600" dirty="0" err="1"/>
              <a:t>ReLU</a:t>
            </a:r>
            <a:endParaRPr lang="en-US" sz="1600" dirty="0"/>
          </a:p>
          <a:p>
            <a:pPr lvl="0"/>
            <a:endParaRPr lang="en-US" sz="1200" dirty="0"/>
          </a:p>
          <a:p>
            <a:pPr lvl="0"/>
            <a:r>
              <a:rPr lang="en-US" sz="1600" dirty="0"/>
              <a:t>Leaky </a:t>
            </a:r>
            <a:r>
              <a:rPr lang="en-US" sz="1600" dirty="0" err="1"/>
              <a:t>ReLU</a:t>
            </a:r>
            <a:endParaRPr lang="en-US" sz="1600" dirty="0"/>
          </a:p>
          <a:p>
            <a:pPr lvl="0"/>
            <a:endParaRPr lang="en-US" sz="1200" dirty="0"/>
          </a:p>
          <a:p>
            <a:pPr lvl="0"/>
            <a:r>
              <a:rPr lang="en-US" sz="1600" dirty="0"/>
              <a:t>Hyperbolic Tangent</a:t>
            </a:r>
            <a:endParaRPr lang="en-US" sz="1600" dirty="0">
              <a:sym typeface="Wingdings" pitchFamily="2" charset="2"/>
            </a:endParaRPr>
          </a:p>
          <a:p>
            <a:pPr lvl="0"/>
            <a:endParaRPr lang="en-US" sz="1200" dirty="0"/>
          </a:p>
          <a:p>
            <a:pPr lvl="0"/>
            <a:r>
              <a:rPr lang="en-US" sz="1600" dirty="0" err="1"/>
              <a:t>Softmax</a:t>
            </a:r>
            <a:endParaRPr lang="en-US" sz="1600" dirty="0">
              <a:sym typeface="Wingdings" pitchFamily="2" charset="2"/>
            </a:endParaRPr>
          </a:p>
          <a:p>
            <a:pPr lvl="0"/>
            <a:endParaRPr lang="en-US" sz="1200" dirty="0">
              <a:sym typeface="Wingdings" pitchFamily="2" charset="2"/>
            </a:endParaRPr>
          </a:p>
          <a:p>
            <a:r>
              <a:rPr lang="en-US" sz="1600" dirty="0"/>
              <a:t>Linear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3960DF2-8CB4-47E0-AD32-86C4C5CA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11" y="897275"/>
            <a:ext cx="2419195" cy="144543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7DA59E2-0F8C-4F9F-8CBC-68BFCF90B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11" y="2881302"/>
            <a:ext cx="2426883" cy="1399832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1138612-D88B-4FC2-A752-79453EC30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699" y="3572367"/>
            <a:ext cx="2426883" cy="1392108"/>
          </a:xfrm>
          <a:prstGeom prst="rect">
            <a:avLst/>
          </a:prstGeom>
        </p:spPr>
      </p:pic>
      <p:sp>
        <p:nvSpPr>
          <p:cNvPr id="20" name="Google Shape;544;p32">
            <a:extLst>
              <a:ext uri="{FF2B5EF4-FFF2-40B4-BE49-F238E27FC236}">
                <a16:creationId xmlns:a16="http://schemas.microsoft.com/office/drawing/2014/main" id="{7CA29D58-DCCB-40C3-941B-A02EA92180CC}"/>
              </a:ext>
            </a:extLst>
          </p:cNvPr>
          <p:cNvSpPr txBox="1">
            <a:spLocks/>
          </p:cNvSpPr>
          <p:nvPr/>
        </p:nvSpPr>
        <p:spPr>
          <a:xfrm>
            <a:off x="5324894" y="646331"/>
            <a:ext cx="3212546" cy="252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For the output layer</a:t>
            </a:r>
            <a:endParaRPr lang="en-US" dirty="0"/>
          </a:p>
          <a:p>
            <a:pPr algn="just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Regression: One node, linear activation</a:t>
            </a:r>
          </a:p>
          <a:p>
            <a:pPr algn="just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Binary Classification: One node, sigmoid activation</a:t>
            </a:r>
          </a:p>
          <a:p>
            <a:pPr algn="just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Multiclass Classification: One node per class, </a:t>
            </a:r>
            <a:r>
              <a:rPr lang="en-US" dirty="0" err="1">
                <a:solidFill>
                  <a:srgbClr val="C6DAEC"/>
                </a:solidFill>
                <a:latin typeface="Muli"/>
                <a:sym typeface="Muli"/>
              </a:rPr>
              <a:t>softmax</a:t>
            </a:r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 activation</a:t>
            </a:r>
          </a:p>
          <a:p>
            <a:pPr algn="just"/>
            <a:r>
              <a:rPr lang="en-US" dirty="0">
                <a:solidFill>
                  <a:srgbClr val="C6DAEC"/>
                </a:solidFill>
                <a:latin typeface="Muli"/>
                <a:sym typeface="Muli"/>
              </a:rPr>
              <a:t>Multilabel Classification: One node per class, sigmoid activation</a:t>
            </a:r>
          </a:p>
        </p:txBody>
      </p:sp>
    </p:spTree>
    <p:extLst>
      <p:ext uri="{BB962C8B-B14F-4D97-AF65-F5344CB8AC3E}">
        <p14:creationId xmlns:p14="http://schemas.microsoft.com/office/powerpoint/2010/main" val="178722260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852</Words>
  <Application>Microsoft Office PowerPoint</Application>
  <PresentationFormat>On-screen Show (16:9)</PresentationFormat>
  <Paragraphs>199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Helvetica Neue</vt:lpstr>
      <vt:lpstr>Muli</vt:lpstr>
      <vt:lpstr>Nixie One</vt:lpstr>
      <vt:lpstr>Imogen template</vt:lpstr>
      <vt:lpstr>PowerPoint Presentation</vt:lpstr>
      <vt:lpstr>Table of Contents </vt:lpstr>
      <vt:lpstr>PowerPoint Presentation</vt:lpstr>
      <vt:lpstr>Data Pre-processing</vt:lpstr>
      <vt:lpstr>Explore correlation - Outliers</vt:lpstr>
      <vt:lpstr>Explore correlation - Outliers</vt:lpstr>
      <vt:lpstr>Neural Network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– Binary Classification</vt:lpstr>
      <vt:lpstr>Evaluation – Binary Classification</vt:lpstr>
      <vt:lpstr>Evaluation - Regression</vt:lpstr>
      <vt:lpstr>Evaluation - Regression</vt:lpstr>
      <vt:lpstr>Evaluation - Regression</vt:lpstr>
      <vt:lpstr>Evaluation – Confusion Matrix for testing data</vt:lpstr>
      <vt:lpstr>Evaluation – Confusion Matrix for testing data</vt:lpstr>
      <vt:lpstr>Synopsis Table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Iris</dc:creator>
  <cp:lastModifiedBy>Dimitra Kouvara</cp:lastModifiedBy>
  <cp:revision>274</cp:revision>
  <dcterms:modified xsi:type="dcterms:W3CDTF">2022-03-22T14:48:45Z</dcterms:modified>
</cp:coreProperties>
</file>